
<file path=[Content_Types].xml><?xml version="1.0" encoding="utf-8"?>
<Types xmlns="http://schemas.openxmlformats.org/package/2006/content-types">
  <Default Extension="bin" ContentType="video/unknown"/>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comments/modernComment_102_0.xml" ContentType="application/vnd.ms-powerpoint.comments+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4_B6EBB32F.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A_D0868B8.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4"/>
  </p:sldMasterIdLst>
  <p:notesMasterIdLst>
    <p:notesMasterId r:id="rId29"/>
  </p:notesMasterIdLst>
  <p:sldIdLst>
    <p:sldId id="256" r:id="rId5"/>
    <p:sldId id="257" r:id="rId6"/>
    <p:sldId id="258" r:id="rId7"/>
    <p:sldId id="259" r:id="rId8"/>
    <p:sldId id="261" r:id="rId9"/>
    <p:sldId id="278" r:id="rId10"/>
    <p:sldId id="260" r:id="rId11"/>
    <p:sldId id="267" r:id="rId12"/>
    <p:sldId id="272" r:id="rId13"/>
    <p:sldId id="276" r:id="rId14"/>
    <p:sldId id="283" r:id="rId15"/>
    <p:sldId id="268" r:id="rId16"/>
    <p:sldId id="274" r:id="rId17"/>
    <p:sldId id="282" r:id="rId18"/>
    <p:sldId id="271" r:id="rId19"/>
    <p:sldId id="285" r:id="rId20"/>
    <p:sldId id="270" r:id="rId21"/>
    <p:sldId id="264" r:id="rId22"/>
    <p:sldId id="265" r:id="rId23"/>
    <p:sldId id="266" r:id="rId24"/>
    <p:sldId id="281" r:id="rId25"/>
    <p:sldId id="275" r:id="rId26"/>
    <p:sldId id="269" r:id="rId27"/>
    <p:sldId id="280"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7AC03A-4746-2590-5A00-24D4640CEF31}" name="Stevens, Matthew [USA]" initials="S[" userId="S::618844@bah.com::2eac9148-2fce-4bb4-9697-9e72d34910e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40A97-C05A-474D-A740-CDA0529F6BE3}" v="24" dt="2021-10-28T13:39:32.282"/>
    <p1510:client id="{18952965-AC6F-4E0B-BBBC-BA642C5654EC}" v="30" dt="2021-10-27T16:17:48.351"/>
    <p1510:client id="{28512D14-1938-042F-5565-CF8A04E2BF6D}" v="529" dt="2021-10-27T17:41:56.166"/>
    <p1510:client id="{2B6C4BEF-0D81-43CE-974F-E2EDE1DD8729}" v="3270" dt="2021-10-28T14:52:28.875"/>
    <p1510:client id="{31DA38D9-0C2F-B25E-14DD-5FD154D82EE6}" v="947" dt="2021-10-27T18:33:12.831"/>
    <p1510:client id="{41F1F5EA-3E63-0A30-7823-A53272F47BCA}" v="153" dt="2021-10-27T18:48:03.840"/>
    <p1510:client id="{6978A809-9D94-42F6-940D-20E47E17D444}" v="13" dt="2021-10-27T15:50:15.276"/>
    <p1510:client id="{69EEBC3E-ED99-B997-C9F4-485456949CA6}" v="3" dt="2021-10-27T20:26:24.845"/>
    <p1510:client id="{74D9E0EF-F1F0-400C-BED7-453ACC032C47}" v="31" dt="2021-10-27T20:13:34.140"/>
    <p1510:client id="{75A1DA24-ADFF-4B76-BBC8-93825F627A22}" v="7849" dt="2021-10-28T15:33:28.190"/>
    <p1510:client id="{7F379E10-B2FF-4B93-86FF-100F5B028FE1}" v="6" dt="2021-10-27T16:19:56.199"/>
    <p1510:client id="{88965EA2-70A3-4758-A185-A55B262E5631}" v="5" dt="2021-10-27T20:52:02.285"/>
    <p1510:client id="{8D7B5125-3A4F-4AE9-926F-8A2B8800134D}" v="119" dt="2021-10-27T19:22:29.449"/>
    <p1510:client id="{923A9177-8B93-41CB-992C-C7451EA6D957}" v="29" dt="2021-10-27T16:51:28.502"/>
    <p1510:client id="{AAA738E5-9A2F-4F0D-9B65-64A0AA3DB066}" v="8" vWet="10" dt="2021-10-28T14:42:55.814"/>
    <p1510:client id="{B59C042A-6C64-4041-9062-12C899681134}" v="9" dt="2021-10-27T20:12:36.730"/>
    <p1510:client id="{C827CB03-2165-4E2B-9024-0966EC9BF860}" v="511" dt="2021-10-27T19:57:08.083"/>
    <p1510:client id="{CB45250C-8609-4B44-81C3-1CBEB4721A73}" v="108" dt="2021-10-27T16:17:00.537"/>
    <p1510:client id="{EF807663-FBA5-13E7-2C48-D5B873FCD332}" v="2" dt="2021-10-27T20:30:05.6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97" autoAdjust="0"/>
    <p:restoredTop sz="72150" autoAdjust="0"/>
  </p:normalViewPr>
  <p:slideViewPr>
    <p:cSldViewPr snapToGrid="0">
      <p:cViewPr varScale="1">
        <p:scale>
          <a:sx n="108" d="100"/>
          <a:sy n="108" d="100"/>
        </p:scale>
        <p:origin x="1302"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DC919970-E7BB-4DED-8286-F62A90BEE4BC}" authorId="{3E7AC03A-4746-2590-5A00-24D4640CEF31}" created="2021-10-27T18:13:35.088">
    <pc:sldMkLst xmlns:pc="http://schemas.microsoft.com/office/powerpoint/2013/main/command">
      <pc:docMk/>
      <pc:sldMk cId="0" sldId="256"/>
    </pc:sldMkLst>
    <p188:txBody>
      <a:bodyPr/>
      <a:lstStyle/>
      <a:p>
        <a:r>
          <a:rPr lang="en-US"/>
          <a:t>Hello everyone. Welcome to our Tech Excellence presentation! We are Team 1, the Golden Ducks and we've got an awesome application to show you in preparation for the holidays, so grab some popcorn, sit back, and I hope you all enjoy!</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F3AC2B9B-0B36-475C-AEA7-F9816B8E33DE}" authorId="{3E7AC03A-4746-2590-5A00-24D4640CEF31}" created="2021-10-27T18:15:32.623">
    <pc:sldMkLst xmlns:pc="http://schemas.microsoft.com/office/powerpoint/2013/main/command">
      <pc:docMk/>
      <pc:sldMk cId="0" sldId="257"/>
    </pc:sldMkLst>
    <p188:txBody>
      <a:bodyPr/>
      <a:lstStyle/>
      <a:p>
        <a:r>
          <a:rPr lang="en-US"/>
          <a:t>For this project, we implemented a Thanksgiving themed Madlib application so that we could create something fun but also create an application which fully integrates with working production database and a wide variety of AWS services. </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76BD39A0-E724-4C80-B837-BC3B99D4DEAC}" authorId="{3E7AC03A-4746-2590-5A00-24D4640CEF31}" created="2021-10-27T17:34:42.642">
    <pc:sldMkLst xmlns:pc="http://schemas.microsoft.com/office/powerpoint/2013/main/command">
      <pc:docMk/>
      <pc:sldMk cId="0" sldId="258"/>
    </pc:sldMkLst>
    <p188:replyLst>
      <p188:reply id="{E6D73F61-32B1-4127-84A8-55AE26F314BD}" authorId="{3E7AC03A-4746-2590-5A00-24D4640CEF31}" created="2021-10-27T18:16:18.187">
        <p188:txBody>
          <a:bodyPr/>
          <a:lstStyle/>
          <a:p>
            <a:r>
              <a:rPr lang="en-US"/>
              <a:t>First, let us go ahead and introduce the team. My name is Matthew Stevens. I am the host for today's presentation. </a:t>
            </a:r>
          </a:p>
        </p188:txBody>
      </p188:reply>
      <p188:reply id="{2BDF7BB1-F5AC-403F-9C7E-D14FD301616F}" authorId="{3E7AC03A-4746-2590-5A00-24D4640CEF31}" created="2021-10-27T18:16:29.438">
        <p188:txBody>
          <a:bodyPr/>
          <a:lstStyle/>
          <a:p>
            <a:r>
              <a:rPr lang="en-US"/>
              <a:t>Introduce your name and your role in the team. </a:t>
            </a:r>
          </a:p>
        </p188:txBody>
      </p188:reply>
    </p188:replyLst>
    <p188:txBody>
      <a:bodyPr/>
      <a:lstStyle/>
      <a:p>
        <a:r>
          <a:rPr lang="en-US"/>
          <a:t>Introductions from Left to Right</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7F56BAB8-E762-4E2C-8F6E-3C93FEDFF377}" authorId="{3E7AC03A-4746-2590-5A00-24D4640CEF31}" created="2021-10-27T18:21:01.603">
    <pc:sldMkLst xmlns:pc="http://schemas.microsoft.com/office/powerpoint/2013/main/command">
      <pc:docMk/>
      <pc:sldMk cId="0" sldId="259"/>
    </pc:sldMkLst>
    <p188:txBody>
      <a:bodyPr/>
      <a:lstStyle/>
      <a:p>
        <a:r>
          <a:rPr lang="en-US"/>
          <a:t>For a quick overview, we'll go ahead and discuss all of the tools that we used for this project, give a high level overview with our Architectural diagram, discuss some of the challenges that we faced and some insight into how we solved those problems, discussed the various things that we learned along the way, then dive into a live demo so that you can see our application in action. We'll wrap things up by discussing the future state of the project and additional features to implement given more time, then open the floor to questions. I'll pass it over to Zach to discuss the tools used for our project. </a:t>
        </a:r>
      </a:p>
    </p188:txBody>
  </p188:cm>
</p188:cmLst>
</file>

<file path=ppt/comments/modernComment_114_B6EBB32F.xml><?xml version="1.0" encoding="utf-8"?>
<p188:cmLst xmlns:a="http://schemas.openxmlformats.org/drawingml/2006/main" xmlns:r="http://schemas.openxmlformats.org/officeDocument/2006/relationships" xmlns:p188="http://schemas.microsoft.com/office/powerpoint/2018/8/main">
  <p188:cm id="{766AAB6B-0B0C-4514-9DCF-3778238FFEB3}" authorId="{3E7AC03A-4746-2590-5A00-24D4640CEF31}" created="2021-10-27T20:26:24.845">
    <pc:sldMkLst xmlns:pc="http://schemas.microsoft.com/office/powerpoint/2013/main/command">
      <pc:docMk/>
      <pc:sldMk cId="3068900143" sldId="276"/>
    </pc:sldMkLst>
    <p188:txBody>
      <a:bodyPr/>
      <a:lstStyle/>
      <a:p>
        <a:r>
          <a:rPr lang="en-US"/>
          <a:t>For the flask application, we ran into challenges triggering the database retrieval due to Flask only using HTTP methods as triggers as opposed to onClick events like a standard Javascript implementation. 
For MySQL, we realized that including the Random method in the query was overloading the resources for the MySQL database and we pulled the information to an array and handled it with python to stop taxing the RDS resources. </a:t>
        </a:r>
      </a:p>
    </p188:txBody>
  </p188:cm>
</p188:cmLst>
</file>

<file path=ppt/comments/modernComment_11A_D0868B8.xml><?xml version="1.0" encoding="utf-8"?>
<p188:cmLst xmlns:a="http://schemas.openxmlformats.org/drawingml/2006/main" xmlns:r="http://schemas.openxmlformats.org/officeDocument/2006/relationships" xmlns:p188="http://schemas.microsoft.com/office/powerpoint/2018/8/main">
  <p188:cm id="{857E3CCD-A56C-4455-A47B-C842A7E232EA}" authorId="{3E7AC03A-4746-2590-5A00-24D4640CEF31}" created="2021-10-27T18:33:12.831">
    <pc:sldMkLst xmlns:pc="http://schemas.microsoft.com/office/powerpoint/2013/main/command">
      <pc:docMk/>
      <pc:sldMk cId="218654904" sldId="282"/>
    </pc:sldMkLst>
    <p188:txBody>
      <a:bodyPr/>
      <a:lstStyle/>
      <a:p>
        <a:r>
          <a:rPr lang="en-US"/>
          <a:t>Matt: 
-This project was my first time using Flask and was a great learning experience for python development. Additionally, we were all able to utilize a large variety of AWS services for this project and come away with a deeper understanding.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523bb6b8b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7523bb6b8b_1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Matt</a:t>
            </a:r>
          </a:p>
          <a:p>
            <a:pPr marL="0" indent="0">
              <a:buNone/>
            </a:pPr>
            <a:r>
              <a:rPr lang="en-US"/>
              <a:t>Hello everyone. Welcome to our Tech Excellence presentation! We are Team 1, the Golden Ducks and we've got an awesome application to show you in preparation for the holidays, so grab some popcorn, sit back, and I hope you all enjoy!</a:t>
            </a:r>
          </a:p>
        </p:txBody>
      </p:sp>
      <p:sp>
        <p:nvSpPr>
          <p:cNvPr id="90" name="Google Shape;90;g7523bb6b8b_1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5abbd340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c5abbd340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None/>
            </a:pPr>
            <a:r>
              <a:rPr lang="en-US"/>
              <a:t>Next, we'll discuss some of the challenges that we faced during this project and how we overcame them. </a:t>
            </a:r>
          </a:p>
          <a:p>
            <a:pPr>
              <a:buNone/>
            </a:pPr>
            <a:r>
              <a:rPr lang="en-US"/>
              <a:t>For the flask application, we ran into challenges triggering the database retrieval due to Flask only using HTTP methods as triggers as opposed to </a:t>
            </a:r>
            <a:r>
              <a:rPr lang="en-US" err="1"/>
              <a:t>onClick</a:t>
            </a:r>
            <a:r>
              <a:rPr lang="en-US"/>
              <a:t> events like a standard </a:t>
            </a:r>
            <a:r>
              <a:rPr lang="en-US" err="1"/>
              <a:t>Javascript</a:t>
            </a:r>
            <a:r>
              <a:rPr lang="en-US"/>
              <a:t> implementation. </a:t>
            </a:r>
          </a:p>
          <a:p>
            <a:pPr>
              <a:buNone/>
            </a:pPr>
            <a:br>
              <a:rPr lang="en-US"/>
            </a:br>
            <a:endParaRPr lang="en-US"/>
          </a:p>
          <a:p>
            <a:pPr>
              <a:buNone/>
            </a:pPr>
            <a:r>
              <a:rPr lang="en-US"/>
              <a:t>For MySQL, we realized that including the Random method in the query was overloading the resources for the MySQL database and we pulled the information to an array and handled it with python to stop taxing the RDS resources. </a:t>
            </a:r>
          </a:p>
          <a:p>
            <a:pPr marL="0" lvl="0" indent="0" algn="l">
              <a:spcBef>
                <a:spcPts val="0"/>
              </a:spcBef>
              <a:spcAft>
                <a:spcPts val="0"/>
              </a:spcAft>
              <a:buNone/>
            </a:pPr>
            <a:endParaRPr lang="en-US"/>
          </a:p>
          <a:p>
            <a:pPr marL="0" indent="0">
              <a:buNone/>
            </a:pPr>
            <a:r>
              <a:rPr lang="en-US"/>
              <a:t>I will pass it over to Brittany to discuss her challenges with </a:t>
            </a:r>
            <a:r>
              <a:rPr lang="en-US" err="1"/>
              <a:t>Cloudwatch</a:t>
            </a:r>
            <a:r>
              <a:rPr lang="en-US"/>
              <a:t>.</a:t>
            </a:r>
          </a:p>
        </p:txBody>
      </p:sp>
      <p:sp>
        <p:nvSpPr>
          <p:cNvPr id="157" name="Google Shape;157;gc5abbd3403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085069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5abbd340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c5abbd340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Brittany</a:t>
            </a:r>
            <a:endParaRPr/>
          </a:p>
        </p:txBody>
      </p:sp>
      <p:sp>
        <p:nvSpPr>
          <p:cNvPr id="157" name="Google Shape;157;gc5abbd3403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158939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5abbd340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c5abbd340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Zak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Five alarm production incident.</a:t>
            </a:r>
          </a:p>
          <a:p>
            <a:pPr marL="0" lvl="0" indent="0" algn="l" rtl="0">
              <a:spcBef>
                <a:spcPts val="0"/>
              </a:spcBef>
              <a:spcAft>
                <a:spcPts val="0"/>
              </a:spcAft>
              <a:buNone/>
            </a:pPr>
            <a:r>
              <a:rPr lang="en-US" dirty="0"/>
              <a:t>I stopped the instances over the weekend. I came in on Monday, turned everything back on and it was a five alarm fire. The app wouldn’t work.  </a:t>
            </a:r>
          </a:p>
          <a:p>
            <a:pPr marL="0" lvl="0" indent="0" algn="l" rtl="0">
              <a:spcBef>
                <a:spcPts val="0"/>
              </a:spcBef>
              <a:spcAft>
                <a:spcPts val="0"/>
              </a:spcAft>
              <a:buNone/>
            </a:pPr>
            <a:r>
              <a:rPr lang="en-US" dirty="0"/>
              <a:t>We had to install a bunch of libraries to get the application to run.  </a:t>
            </a:r>
          </a:p>
          <a:p>
            <a:pPr marL="0" lvl="0" indent="0" algn="l" rtl="0">
              <a:spcBef>
                <a:spcPts val="0"/>
              </a:spcBef>
              <a:spcAft>
                <a:spcPts val="0"/>
              </a:spcAft>
              <a:buNone/>
            </a:pPr>
            <a:r>
              <a:rPr lang="en-US" dirty="0"/>
              <a:t>We were just trying to figure out why that happened and nothing ran. Eventually we figured out we had done a lot of code updates on Friday but never restarted the application.  To fix the issue, I made the application run as a service and added a step in Jenkins to restart the app after every build.</a:t>
            </a:r>
            <a:endParaRPr dirty="0"/>
          </a:p>
        </p:txBody>
      </p:sp>
      <p:sp>
        <p:nvSpPr>
          <p:cNvPr id="157" name="Google Shape;157;gc5abbd3403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728707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5abbd340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c5abbd340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Zak</a:t>
            </a:r>
          </a:p>
          <a:p>
            <a:pPr marL="0" lvl="0" indent="0" algn="l" rtl="0">
              <a:spcBef>
                <a:spcPts val="0"/>
              </a:spcBef>
              <a:spcAft>
                <a:spcPts val="0"/>
              </a:spcAft>
              <a:buNone/>
            </a:pPr>
            <a:endParaRPr lang="en-US"/>
          </a:p>
          <a:p>
            <a:pPr marL="0" lvl="0" indent="0" algn="l" rtl="0">
              <a:spcBef>
                <a:spcPts val="0"/>
              </a:spcBef>
              <a:spcAft>
                <a:spcPts val="0"/>
              </a:spcAft>
              <a:buNone/>
            </a:pPr>
            <a:r>
              <a:rPr lang="en-US"/>
              <a:t>My first time using CI CD tools</a:t>
            </a:r>
          </a:p>
          <a:p>
            <a:pPr marL="0" lvl="0" indent="0" algn="l" rtl="0">
              <a:spcBef>
                <a:spcPts val="0"/>
              </a:spcBef>
              <a:spcAft>
                <a:spcPts val="0"/>
              </a:spcAft>
              <a:buNone/>
            </a:pPr>
            <a:endParaRPr lang="en-US"/>
          </a:p>
          <a:p>
            <a:pPr marL="0" lvl="0" indent="0" algn="l" rtl="0">
              <a:spcBef>
                <a:spcPts val="0"/>
              </a:spcBef>
              <a:spcAft>
                <a:spcPts val="0"/>
              </a:spcAft>
              <a:buNone/>
            </a:pPr>
            <a:r>
              <a:rPr lang="en-US"/>
              <a:t>This slide is pulled</a:t>
            </a:r>
          </a:p>
        </p:txBody>
      </p:sp>
      <p:sp>
        <p:nvSpPr>
          <p:cNvPr id="157" name="Google Shape;157;gc5abbd3403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23414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This project was my first time using Flask and was a great learning experience for python development. Additionally, we were all able to utilize a large variety of AWS services for this project and come away with a deeper understanding. I have previous experience with creating domains and certificates so it's been insightful to learn how to do this process in an AWS environment. </a:t>
            </a:r>
          </a:p>
          <a:p>
            <a:pPr>
              <a:buNone/>
            </a:pPr>
            <a:endParaRPr lang="en-US"/>
          </a:p>
          <a:p>
            <a:pPr>
              <a:buNone/>
            </a:pPr>
            <a:r>
              <a:rPr lang="en-US"/>
              <a:t>Next, we'll begin the live demo of the application. </a:t>
            </a:r>
          </a:p>
        </p:txBody>
      </p:sp>
    </p:spTree>
    <p:extLst>
      <p:ext uri="{BB962C8B-B14F-4D97-AF65-F5344CB8AC3E}">
        <p14:creationId xmlns:p14="http://schemas.microsoft.com/office/powerpoint/2010/main" val="478847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5abbd340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c5abbd3403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c5abbd3403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642987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5abbd340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c5abbd3403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Zak</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Jenkins Pipeline</a:t>
            </a:r>
          </a:p>
          <a:p>
            <a:pPr marL="685800" lvl="1" indent="-228600" algn="l" rtl="0">
              <a:spcBef>
                <a:spcPts val="0"/>
              </a:spcBef>
              <a:spcAft>
                <a:spcPts val="0"/>
              </a:spcAft>
              <a:buAutoNum type="arabicPeriod"/>
            </a:pPr>
            <a:r>
              <a:rPr lang="en-US" dirty="0" err="1"/>
              <a:t>Jenkinsfile</a:t>
            </a:r>
            <a:r>
              <a:rPr lang="en-US" dirty="0"/>
              <a:t> pulled from git</a:t>
            </a:r>
          </a:p>
          <a:p>
            <a:pPr marL="685800" lvl="1" indent="-228600" algn="l" rtl="0">
              <a:spcBef>
                <a:spcPts val="0"/>
              </a:spcBef>
              <a:spcAft>
                <a:spcPts val="0"/>
              </a:spcAft>
              <a:buAutoNum type="arabicPeriod"/>
            </a:pPr>
            <a:r>
              <a:rPr lang="en-US" dirty="0"/>
              <a:t>Stages</a:t>
            </a:r>
          </a:p>
          <a:p>
            <a:pPr marL="685800" lvl="1" indent="-228600" algn="l" rtl="0">
              <a:spcBef>
                <a:spcPts val="0"/>
              </a:spcBef>
              <a:spcAft>
                <a:spcPts val="0"/>
              </a:spcAft>
              <a:buAutoNum type="arabicPeriod"/>
            </a:pPr>
            <a:r>
              <a:rPr lang="en-US" dirty="0"/>
              <a:t>Different stages – needs a dev and QA environment to push code through all stages with proper testing</a:t>
            </a:r>
          </a:p>
          <a:p>
            <a:pPr marL="914400" lvl="2" indent="0" algn="l" rtl="0">
              <a:spcBef>
                <a:spcPts val="0"/>
              </a:spcBef>
              <a:spcAft>
                <a:spcPts val="0"/>
              </a:spcAft>
              <a:buNone/>
            </a:pPr>
            <a:endParaRPr lang="en-US" dirty="0"/>
          </a:p>
          <a:p>
            <a:pPr marL="685800" lvl="1" indent="-228600" algn="l" rtl="0">
              <a:spcBef>
                <a:spcPts val="0"/>
              </a:spcBef>
              <a:spcAft>
                <a:spcPts val="0"/>
              </a:spcAft>
              <a:buAutoNum type="arabicPeriod"/>
            </a:pPr>
            <a:endParaRPr lang="en-US" dirty="0"/>
          </a:p>
        </p:txBody>
      </p:sp>
      <p:sp>
        <p:nvSpPr>
          <p:cNvPr id="167" name="Google Shape;167;gc5abbd3403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851433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5abbd340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c5abbd3403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Zak</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USE MUTE</a:t>
            </a:r>
          </a:p>
          <a:p>
            <a:pPr marL="228600" lvl="0" indent="-228600" algn="l" rtl="0">
              <a:spcBef>
                <a:spcPts val="0"/>
              </a:spcBef>
              <a:spcAft>
                <a:spcPts val="0"/>
              </a:spcAft>
              <a:buAutoNum type="arabicPeriod"/>
            </a:pPr>
            <a:r>
              <a:rPr lang="en-US" dirty="0"/>
              <a:t>domain – </a:t>
            </a:r>
            <a:r>
              <a:rPr lang="en-US" dirty="0" err="1"/>
              <a:t>Jenkins.goldenducks.click</a:t>
            </a:r>
            <a:endParaRPr lang="en-US" dirty="0"/>
          </a:p>
          <a:p>
            <a:pPr marL="228600" lvl="0" indent="-228600" algn="l" rtl="0">
              <a:spcBef>
                <a:spcPts val="0"/>
              </a:spcBef>
              <a:spcAft>
                <a:spcPts val="0"/>
              </a:spcAft>
              <a:buAutoNum type="arabicPeriod"/>
            </a:pPr>
            <a:r>
              <a:rPr lang="en-US" dirty="0"/>
              <a:t>https with a cert going to an ELB</a:t>
            </a:r>
          </a:p>
          <a:p>
            <a:pPr marL="228600" lvl="0" indent="-228600" algn="l" rtl="0">
              <a:spcBef>
                <a:spcPts val="0"/>
              </a:spcBef>
              <a:spcAft>
                <a:spcPts val="0"/>
              </a:spcAft>
              <a:buAutoNum type="arabicPeriod"/>
            </a:pPr>
            <a:r>
              <a:rPr lang="en-US" dirty="0"/>
              <a:t>Jenkins Pipeline</a:t>
            </a:r>
          </a:p>
          <a:p>
            <a:pPr marL="685800" lvl="1" indent="-228600" algn="l" rtl="0">
              <a:spcBef>
                <a:spcPts val="0"/>
              </a:spcBef>
              <a:spcAft>
                <a:spcPts val="0"/>
              </a:spcAft>
              <a:buAutoNum type="arabicPeriod"/>
            </a:pPr>
            <a:r>
              <a:rPr lang="en-US" dirty="0" err="1"/>
              <a:t>Jenkinsfile</a:t>
            </a:r>
            <a:r>
              <a:rPr lang="en-US" dirty="0"/>
              <a:t> pulled from git</a:t>
            </a:r>
          </a:p>
          <a:p>
            <a:pPr marL="1143000" lvl="2" indent="-228600" algn="l" rtl="0">
              <a:spcBef>
                <a:spcPts val="0"/>
              </a:spcBef>
              <a:spcAft>
                <a:spcPts val="0"/>
              </a:spcAft>
              <a:buAutoNum type="arabicPeriod"/>
            </a:pPr>
            <a:r>
              <a:rPr lang="en-US" dirty="0"/>
              <a:t>Lots of builds</a:t>
            </a:r>
          </a:p>
          <a:p>
            <a:pPr marL="685800" lvl="1" indent="-228600" algn="l" rtl="0">
              <a:spcBef>
                <a:spcPts val="0"/>
              </a:spcBef>
              <a:spcAft>
                <a:spcPts val="0"/>
              </a:spcAft>
              <a:buAutoNum type="arabicPeriod"/>
            </a:pPr>
            <a:r>
              <a:rPr lang="en-US" dirty="0"/>
              <a:t>Now do a demonstration </a:t>
            </a:r>
          </a:p>
          <a:p>
            <a:pPr marL="1143000" lvl="2" indent="-228600" algn="l" rtl="0">
              <a:spcBef>
                <a:spcPts val="0"/>
              </a:spcBef>
              <a:spcAft>
                <a:spcPts val="0"/>
              </a:spcAft>
              <a:buAutoNum type="arabicPeriod"/>
            </a:pPr>
            <a:r>
              <a:rPr lang="en-US" dirty="0"/>
              <a:t>Test QA Script</a:t>
            </a:r>
          </a:p>
          <a:p>
            <a:pPr marL="1143000" lvl="2" indent="-228600" algn="l" rtl="0">
              <a:spcBef>
                <a:spcPts val="0"/>
              </a:spcBef>
              <a:spcAft>
                <a:spcPts val="0"/>
              </a:spcAft>
              <a:buAutoNum type="arabicPeriod"/>
            </a:pPr>
            <a:r>
              <a:rPr lang="en-US" dirty="0"/>
              <a:t>Remove the s from thanksgiving</a:t>
            </a:r>
          </a:p>
          <a:p>
            <a:pPr marL="1143000" lvl="2" indent="-228600" algn="l" rtl="0">
              <a:spcBef>
                <a:spcPts val="0"/>
              </a:spcBef>
              <a:spcAft>
                <a:spcPts val="0"/>
              </a:spcAft>
              <a:buAutoNum type="arabicPeriod"/>
            </a:pPr>
            <a:r>
              <a:rPr lang="en-US" dirty="0"/>
              <a:t>Build – show failure on the QA step</a:t>
            </a:r>
          </a:p>
          <a:p>
            <a:pPr marL="1143000" lvl="2" indent="-228600" algn="l" rtl="0">
              <a:spcBef>
                <a:spcPts val="0"/>
              </a:spcBef>
              <a:spcAft>
                <a:spcPts val="0"/>
              </a:spcAft>
              <a:buAutoNum type="arabicPeriod"/>
            </a:pPr>
            <a:r>
              <a:rPr lang="en-US" dirty="0"/>
              <a:t>Show the website with the missing s</a:t>
            </a:r>
          </a:p>
          <a:p>
            <a:pPr marL="1143000" lvl="2" indent="-228600" algn="l" rtl="0">
              <a:spcBef>
                <a:spcPts val="0"/>
              </a:spcBef>
              <a:spcAft>
                <a:spcPts val="0"/>
              </a:spcAft>
              <a:buAutoNum type="arabicPeriod"/>
            </a:pPr>
            <a:r>
              <a:rPr lang="en-US" dirty="0"/>
              <a:t>Fix git, push changes and show the website again.</a:t>
            </a:r>
          </a:p>
          <a:p>
            <a:pPr marL="914400" lvl="2" indent="0" algn="l" rtl="0">
              <a:spcBef>
                <a:spcPts val="0"/>
              </a:spcBef>
              <a:spcAft>
                <a:spcPts val="0"/>
              </a:spcAft>
              <a:buNone/>
            </a:pPr>
            <a:endParaRPr lang="en-US" dirty="0"/>
          </a:p>
          <a:p>
            <a:pPr marL="685800" lvl="1" indent="-228600" algn="l" rtl="0">
              <a:spcBef>
                <a:spcPts val="0"/>
              </a:spcBef>
              <a:spcAft>
                <a:spcPts val="0"/>
              </a:spcAft>
              <a:buAutoNum type="arabicPeriod"/>
            </a:pPr>
            <a:endParaRPr lang="en-US" dirty="0"/>
          </a:p>
        </p:txBody>
      </p:sp>
      <p:sp>
        <p:nvSpPr>
          <p:cNvPr id="167" name="Google Shape;167;gc5abbd3403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3635234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5abbd3403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c5abbd3403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Rob</a:t>
            </a:r>
            <a:endParaRPr/>
          </a:p>
        </p:txBody>
      </p:sp>
      <p:sp>
        <p:nvSpPr>
          <p:cNvPr id="177" name="Google Shape;177;gc5abbd3403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5abbd3403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c5abbd3403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buNone/>
            </a:pPr>
            <a:r>
              <a:rPr lang="en-US"/>
              <a:t>Thank you everyone for watching our presentation. </a:t>
            </a:r>
          </a:p>
          <a:p>
            <a:pPr marL="0" lvl="0" indent="0" algn="l" rtl="0">
              <a:spcBef>
                <a:spcPts val="0"/>
              </a:spcBef>
              <a:spcAft>
                <a:spcPts val="0"/>
              </a:spcAft>
              <a:buNone/>
            </a:pPr>
            <a:r>
              <a:rPr lang="en-US"/>
              <a:t>we learned a lot, and we really enjoyed the project.</a:t>
            </a:r>
          </a:p>
          <a:p>
            <a:pPr marL="0" indent="0">
              <a:buNone/>
            </a:pPr>
            <a:r>
              <a:rPr lang="en-US"/>
              <a:t>We will open up the floor to any questions.</a:t>
            </a:r>
          </a:p>
        </p:txBody>
      </p:sp>
      <p:sp>
        <p:nvSpPr>
          <p:cNvPr id="187" name="Google Shape;187;gc5abbd3403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Mat</a:t>
            </a:r>
          </a:p>
          <a:p>
            <a:pPr marL="0" indent="0">
              <a:buNone/>
            </a:pPr>
            <a:r>
              <a:rPr lang="en-US"/>
              <a:t>For this project, we implemented a Thanksgiving themed </a:t>
            </a:r>
            <a:r>
              <a:rPr lang="en-US" err="1"/>
              <a:t>Madlib</a:t>
            </a:r>
            <a:r>
              <a:rPr lang="en-US"/>
              <a:t> application so that we could create something fun but also create an application which fully integrates with a working production database and a wide variety of AWS services.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5abbd3403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c5abbd3403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c5abbd3403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5abbd340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c5abbd340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Zak</a:t>
            </a:r>
            <a:endParaRPr/>
          </a:p>
        </p:txBody>
      </p:sp>
      <p:sp>
        <p:nvSpPr>
          <p:cNvPr id="157" name="Google Shape;157;gc5abbd3403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49508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5abbd340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c5abbd340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Zak</a:t>
            </a:r>
            <a:endParaRPr dirty="0"/>
          </a:p>
        </p:txBody>
      </p:sp>
      <p:sp>
        <p:nvSpPr>
          <p:cNvPr id="157" name="Google Shape;157;gc5abbd3403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9771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5abbd340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c5abbd3403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c5abbd3403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2735323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5abbd3403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c5abbd3403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Zak</a:t>
            </a:r>
            <a:endParaRPr/>
          </a:p>
        </p:txBody>
      </p:sp>
      <p:sp>
        <p:nvSpPr>
          <p:cNvPr id="177" name="Google Shape;177;gc5abbd3403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1938693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523bb6b8b_11_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indent="0">
              <a:buNone/>
            </a:pPr>
            <a:r>
              <a:rPr lang="en-US" dirty="0"/>
              <a:t>First, let us go ahead and introduce the team. My name is Matthew Stevens. I am the host for today's presentation</a:t>
            </a:r>
            <a:r>
              <a:rPr lang="en-US"/>
              <a:t>. </a:t>
            </a:r>
            <a:endParaRPr lang="en-US" dirty="0"/>
          </a:p>
        </p:txBody>
      </p:sp>
      <p:sp>
        <p:nvSpPr>
          <p:cNvPr id="107" name="Google Shape;107;g7523bb6b8b_1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For a quick overview, we'll go ahead and discuss all of the tools that we used for this project, give a high level overview with our Architectural diagram, discuss some of the challenges that we faced and some insight into how we solved those problems, discussed the various things that we learned along the way, then dive into a live demo so that you can see our application in action. We'll wrap things up by discussing the future state of the project and additional features to implement given more time, then open the floor to questions. I'll pass it over to Brittany to discuss the tools used for our project.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5abbd34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c5abbd3403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Brittany</a:t>
            </a:r>
            <a:endParaRPr dirty="0"/>
          </a:p>
        </p:txBody>
      </p:sp>
      <p:sp>
        <p:nvSpPr>
          <p:cNvPr id="147" name="Google Shape;147;gc5abbd3403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5abbd34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c5abbd3403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Asbury</a:t>
            </a:r>
          </a:p>
          <a:p>
            <a:pPr marL="0" indent="0">
              <a:buNone/>
            </a:pPr>
            <a:endParaRPr lang="en-US"/>
          </a:p>
          <a:p>
            <a:pPr marL="0" indent="0">
              <a:buNone/>
            </a:pPr>
            <a:r>
              <a:rPr lang="en-US" b="1"/>
              <a:t>Identity and Access Management</a:t>
            </a:r>
            <a:endParaRPr lang="en-US"/>
          </a:p>
        </p:txBody>
      </p:sp>
      <p:sp>
        <p:nvSpPr>
          <p:cNvPr id="147" name="Google Shape;147;gc5abbd3403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64343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c1134f08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8bc1134f08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Zak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went with a fairly traditional architecture, but it works well and serves the need of our application and developers</a:t>
            </a:r>
          </a:p>
          <a:p>
            <a:pPr marL="0" lvl="0" indent="0" algn="l" rtl="0">
              <a:spcBef>
                <a:spcPts val="0"/>
              </a:spcBef>
              <a:spcAft>
                <a:spcPts val="0"/>
              </a:spcAft>
              <a:buNone/>
            </a:pPr>
            <a:r>
              <a:rPr lang="en-US" dirty="0"/>
              <a:t>As we know, its is important for the infrastructure to meet the needs of the application rather than be the newest or flashiest.</a:t>
            </a:r>
          </a:p>
          <a:p>
            <a:pPr marL="0" lvl="0" indent="0" algn="l" rtl="0">
              <a:spcBef>
                <a:spcPts val="0"/>
              </a:spcBef>
              <a:spcAft>
                <a:spcPts val="0"/>
              </a:spcAft>
              <a:buNone/>
            </a:pPr>
            <a:r>
              <a:rPr lang="en-US" dirty="0"/>
              <a:t>We have our app hosted on an ubuntu AWS instance, as well as a Jenkins instance with Amazon Linux 2.</a:t>
            </a:r>
          </a:p>
          <a:p>
            <a:pPr marL="0" lvl="0" indent="0" algn="l" rtl="0">
              <a:spcBef>
                <a:spcPts val="0"/>
              </a:spcBef>
              <a:spcAft>
                <a:spcPts val="0"/>
              </a:spcAft>
              <a:buNone/>
            </a:pPr>
            <a:r>
              <a:rPr lang="en-US" dirty="0"/>
              <a:t>The app is pulling verbiage data from RDS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Security: </a:t>
            </a:r>
          </a:p>
          <a:p>
            <a:pPr marL="0" lvl="0" indent="0" algn="l" rtl="0">
              <a:spcBef>
                <a:spcPts val="0"/>
              </a:spcBef>
              <a:spcAft>
                <a:spcPts val="0"/>
              </a:spcAft>
              <a:buNone/>
            </a:pPr>
            <a:r>
              <a:rPr lang="en-US" dirty="0"/>
              <a:t>Systems manager instead of open </a:t>
            </a:r>
            <a:r>
              <a:rPr lang="en-US" dirty="0" err="1"/>
              <a:t>ssh</a:t>
            </a:r>
            <a:r>
              <a:rPr lang="en-US" dirty="0"/>
              <a:t> ports</a:t>
            </a:r>
          </a:p>
          <a:p>
            <a:pPr marL="0" lvl="0" indent="0" algn="l" rtl="0">
              <a:spcBef>
                <a:spcPts val="0"/>
              </a:spcBef>
              <a:spcAft>
                <a:spcPts val="0"/>
              </a:spcAft>
              <a:buNone/>
            </a:pPr>
            <a:r>
              <a:rPr lang="en-US" dirty="0"/>
              <a:t>Individual IAM accounts for each user, and everyone has MFA setup</a:t>
            </a:r>
          </a:p>
          <a:p>
            <a:pPr marL="0" lvl="0" indent="0" algn="l" rtl="0">
              <a:spcBef>
                <a:spcPts val="0"/>
              </a:spcBef>
              <a:spcAft>
                <a:spcPts val="0"/>
              </a:spcAft>
              <a:buNone/>
            </a:pPr>
            <a:r>
              <a:rPr lang="en-US" dirty="0"/>
              <a:t>Credentials for the DB are stored in AWS Secrets manager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also setup an ELB. </a:t>
            </a:r>
          </a:p>
          <a:p>
            <a:pPr marL="0" lvl="0" indent="0" algn="l" rtl="0">
              <a:spcBef>
                <a:spcPts val="0"/>
              </a:spcBef>
              <a:spcAft>
                <a:spcPts val="0"/>
              </a:spcAft>
              <a:buNone/>
            </a:pPr>
            <a:r>
              <a:rPr lang="en-US" dirty="0"/>
              <a:t>Traditionally ELB is meant for scaling, but it also provides a bit of a security measure to keep those servers from being over exposed to the </a:t>
            </a:r>
          </a:p>
          <a:p>
            <a:pPr marL="0" lvl="0" indent="0" algn="l" rtl="0">
              <a:spcBef>
                <a:spcPts val="0"/>
              </a:spcBef>
              <a:spcAft>
                <a:spcPts val="0"/>
              </a:spcAft>
              <a:buNone/>
            </a:pPr>
            <a:r>
              <a:rPr lang="en-US" dirty="0"/>
              <a:t>ELB works as an HTTPS terminator, after we made a cert in AWS Cert Manager.</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37" name="Google Shape;137;g8bc1134f08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c1134f08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8bc1134f08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Rob</a:t>
            </a:r>
          </a:p>
          <a:p>
            <a:pPr marL="0" lvl="0" indent="0" algn="l" rtl="0">
              <a:spcBef>
                <a:spcPts val="0"/>
              </a:spcBef>
              <a:spcAft>
                <a:spcPts val="0"/>
              </a:spcAft>
              <a:buNone/>
            </a:pPr>
            <a:endParaRPr lang="en-US"/>
          </a:p>
          <a:p>
            <a:pPr marL="0" lvl="0" indent="0" algn="l" rtl="0">
              <a:spcBef>
                <a:spcPts val="0"/>
              </a:spcBef>
              <a:spcAft>
                <a:spcPts val="0"/>
              </a:spcAft>
              <a:buNone/>
            </a:pPr>
            <a:r>
              <a:rPr lang="en-US"/>
              <a:t>Python was chosen as the main language of our application architecture, as it was the most familiar among all of us with coding experience. Using the Flask microframework as the back end to our webpage means we needed to utilize a WSGI (short for Web Server Gateway Interface) in order to effectively serve our application on NGINX. After researching potential solutions, we settled on “</a:t>
            </a:r>
            <a:r>
              <a:rPr lang="en-US" err="1"/>
              <a:t>gunicorn</a:t>
            </a:r>
            <a:r>
              <a:rPr lang="en-US"/>
              <a:t>”, which allows us to establish a proxy port to NGINX and serve our flask application as a traditional web application would be served. </a:t>
            </a:r>
          </a:p>
          <a:p>
            <a:pPr marL="0" lvl="0" indent="0" algn="l" rtl="0">
              <a:spcBef>
                <a:spcPts val="0"/>
              </a:spcBef>
              <a:spcAft>
                <a:spcPts val="0"/>
              </a:spcAft>
              <a:buNone/>
            </a:pPr>
            <a:endParaRPr lang="en-US"/>
          </a:p>
          <a:p>
            <a:pPr marL="0" lvl="0" indent="0" algn="l" rtl="0">
              <a:spcBef>
                <a:spcPts val="0"/>
              </a:spcBef>
              <a:spcAft>
                <a:spcPts val="0"/>
              </a:spcAft>
              <a:buNone/>
            </a:pPr>
            <a:r>
              <a:rPr lang="en-US"/>
              <a:t>In order to communicate with our AWS RDS MySQL database, we decided to utilize the boto3 package provided by the AWS SDK for python to request environment variables rather than hard-coding potentially sensitive information. This allows us to retrieve stored credentials in AWS Secrets Manager as well as RDS database attributes in order to establish connection parameters and authenticate to our database instance programmatically.</a:t>
            </a:r>
            <a:endParaRPr/>
          </a:p>
        </p:txBody>
      </p:sp>
      <p:sp>
        <p:nvSpPr>
          <p:cNvPr id="137" name="Google Shape;137;g8bc1134f08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656256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a:t>Rob</a:t>
            </a:r>
          </a:p>
        </p:txBody>
      </p:sp>
    </p:spTree>
    <p:extLst>
      <p:ext uri="{BB962C8B-B14F-4D97-AF65-F5344CB8AC3E}">
        <p14:creationId xmlns:p14="http://schemas.microsoft.com/office/powerpoint/2010/main" val="503648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_Internal Cover">
  <p:cSld name="2_Internal Cover">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blip>
          <a:srcRect/>
          <a:stretch/>
        </p:blipFill>
        <p:spPr>
          <a:xfrm flipH="1">
            <a:off x="250873" y="628171"/>
            <a:ext cx="8893125" cy="4192598"/>
          </a:xfrm>
          <a:prstGeom prst="rect">
            <a:avLst/>
          </a:prstGeom>
          <a:noFill/>
          <a:ln>
            <a:noFill/>
          </a:ln>
        </p:spPr>
      </p:pic>
      <p:sp>
        <p:nvSpPr>
          <p:cNvPr id="64" name="Google Shape;64;p13"/>
          <p:cNvSpPr/>
          <p:nvPr/>
        </p:nvSpPr>
        <p:spPr>
          <a:xfrm>
            <a:off x="0" y="629831"/>
            <a:ext cx="250800" cy="4191000"/>
          </a:xfrm>
          <a:prstGeom prst="rect">
            <a:avLst/>
          </a:prstGeom>
          <a:gradFill>
            <a:gsLst>
              <a:gs pos="0">
                <a:schemeClr val="accent2"/>
              </a:gs>
              <a:gs pos="16000">
                <a:schemeClr val="accent2"/>
              </a:gs>
              <a:gs pos="74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65" name="Google Shape;65;p13"/>
          <p:cNvPicPr preferRelativeResize="0"/>
          <p:nvPr/>
        </p:nvPicPr>
        <p:blipFill rotWithShape="1">
          <a:blip r:embed="rId3">
            <a:alphaModFix/>
          </a:blip>
          <a:srcRect/>
          <a:stretch/>
        </p:blipFill>
        <p:spPr>
          <a:xfrm>
            <a:off x="7523226" y="257384"/>
            <a:ext cx="1323594" cy="146676"/>
          </a:xfrm>
          <a:prstGeom prst="rect">
            <a:avLst/>
          </a:prstGeom>
          <a:noFill/>
          <a:ln>
            <a:noFill/>
          </a:ln>
        </p:spPr>
      </p:pic>
      <p:pic>
        <p:nvPicPr>
          <p:cNvPr id="66" name="Google Shape;66;p13"/>
          <p:cNvPicPr preferRelativeResize="0"/>
          <p:nvPr/>
        </p:nvPicPr>
        <p:blipFill rotWithShape="1">
          <a:blip r:embed="rId4">
            <a:alphaModFix/>
          </a:blip>
          <a:srcRect/>
          <a:stretch/>
        </p:blipFill>
        <p:spPr>
          <a:xfrm>
            <a:off x="6212205" y="4953997"/>
            <a:ext cx="2634615" cy="68388"/>
          </a:xfrm>
          <a:prstGeom prst="rect">
            <a:avLst/>
          </a:prstGeom>
          <a:noFill/>
          <a:ln>
            <a:noFill/>
          </a:ln>
        </p:spPr>
      </p:pic>
      <p:sp>
        <p:nvSpPr>
          <p:cNvPr id="67" name="Google Shape;67;p13"/>
          <p:cNvSpPr/>
          <p:nvPr/>
        </p:nvSpPr>
        <p:spPr>
          <a:xfrm>
            <a:off x="250466" y="626476"/>
            <a:ext cx="8891400" cy="4194300"/>
          </a:xfrm>
          <a:prstGeom prst="rect">
            <a:avLst/>
          </a:prstGeom>
          <a:gradFill>
            <a:gsLst>
              <a:gs pos="0">
                <a:srgbClr val="7A4F9C">
                  <a:alpha val="69803"/>
                </a:srgbClr>
              </a:gs>
              <a:gs pos="51000">
                <a:srgbClr val="27B0B8">
                  <a:alpha val="69803"/>
                </a:srgbClr>
              </a:gs>
              <a:gs pos="100000">
                <a:srgbClr val="BFCB74">
                  <a:alpha val="69803"/>
                </a:srgbClr>
              </a:gs>
            </a:gsLst>
            <a:lin ang="1890004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8" name="Google Shape;68;p13"/>
          <p:cNvSpPr txBox="1">
            <a:spLocks noGrp="1"/>
          </p:cNvSpPr>
          <p:nvPr>
            <p:ph type="ctrTitle"/>
          </p:nvPr>
        </p:nvSpPr>
        <p:spPr>
          <a:xfrm>
            <a:off x="504825" y="1444876"/>
            <a:ext cx="5420400" cy="1790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5300"/>
              <a:buFont typeface="Oswald"/>
              <a:buNone/>
              <a:defRPr sz="5300">
                <a:solidFill>
                  <a:schemeClr val="lt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9" name="Google Shape;69;p13"/>
          <p:cNvSpPr txBox="1">
            <a:spLocks noGrp="1"/>
          </p:cNvSpPr>
          <p:nvPr>
            <p:ph type="subTitle" idx="1"/>
          </p:nvPr>
        </p:nvSpPr>
        <p:spPr>
          <a:xfrm>
            <a:off x="504824" y="3630938"/>
            <a:ext cx="5420400" cy="4713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Clr>
                <a:schemeClr val="lt1"/>
              </a:buClr>
              <a:buSzPts val="1100"/>
              <a:buNone/>
              <a:defRPr sz="1100" b="0" i="1" cap="none">
                <a:solidFill>
                  <a:schemeClr val="lt1"/>
                </a:solidFill>
                <a:latin typeface="Georgia"/>
                <a:ea typeface="Georgia"/>
                <a:cs typeface="Georgia"/>
                <a:sym typeface="Georgia"/>
              </a:defRPr>
            </a:lvl1pPr>
            <a:lvl2pPr lvl="1" algn="ctr" rtl="0">
              <a:lnSpc>
                <a:spcPct val="100000"/>
              </a:lnSpc>
              <a:spcBef>
                <a:spcPts val="0"/>
              </a:spcBef>
              <a:spcAft>
                <a:spcPts val="0"/>
              </a:spcAft>
              <a:buClr>
                <a:schemeClr val="dk1"/>
              </a:buClr>
              <a:buSzPts val="1500"/>
              <a:buNone/>
              <a:defRPr sz="1500"/>
            </a:lvl2pPr>
            <a:lvl3pPr lvl="2" algn="ctr" rtl="0">
              <a:lnSpc>
                <a:spcPct val="100000"/>
              </a:lnSpc>
              <a:spcBef>
                <a:spcPts val="0"/>
              </a:spcBef>
              <a:spcAft>
                <a:spcPts val="0"/>
              </a:spcAft>
              <a:buClr>
                <a:schemeClr val="dk1"/>
              </a:buClr>
              <a:buSzPts val="1400"/>
              <a:buNone/>
              <a:defRPr sz="1400"/>
            </a:lvl3pPr>
            <a:lvl4pPr lvl="3" algn="ctr" rtl="0">
              <a:lnSpc>
                <a:spcPct val="100000"/>
              </a:lnSpc>
              <a:spcBef>
                <a:spcPts val="1400"/>
              </a:spcBef>
              <a:spcAft>
                <a:spcPts val="0"/>
              </a:spcAft>
              <a:buClr>
                <a:schemeClr val="accent2"/>
              </a:buClr>
              <a:buSzPts val="1200"/>
              <a:buNone/>
              <a:defRPr sz="1200"/>
            </a:lvl4pPr>
            <a:lvl5pPr lvl="4" algn="ctr" rtl="0">
              <a:lnSpc>
                <a:spcPct val="100000"/>
              </a:lnSpc>
              <a:spcBef>
                <a:spcPts val="1600"/>
              </a:spcBef>
              <a:spcAft>
                <a:spcPts val="0"/>
              </a:spcAft>
              <a:buClr>
                <a:schemeClr val="dk1"/>
              </a:buClr>
              <a:buSzPts val="1200"/>
              <a:buNone/>
              <a:defRPr sz="1200"/>
            </a:lvl5pPr>
            <a:lvl6pPr lvl="5" algn="ctr" rtl="0">
              <a:lnSpc>
                <a:spcPct val="100000"/>
              </a:lnSpc>
              <a:spcBef>
                <a:spcPts val="1400"/>
              </a:spcBef>
              <a:spcAft>
                <a:spcPts val="0"/>
              </a:spcAft>
              <a:buClr>
                <a:schemeClr val="dk1"/>
              </a:buClr>
              <a:buSzPts val="1200"/>
              <a:buNone/>
              <a:defRPr sz="1200"/>
            </a:lvl6pPr>
            <a:lvl7pPr lvl="6" algn="ctr" rtl="0">
              <a:lnSpc>
                <a:spcPct val="90000"/>
              </a:lnSpc>
              <a:spcBef>
                <a:spcPts val="1600"/>
              </a:spcBef>
              <a:spcAft>
                <a:spcPts val="0"/>
              </a:spcAft>
              <a:buClr>
                <a:schemeClr val="dk1"/>
              </a:buClr>
              <a:buSzPts val="1200"/>
              <a:buNone/>
              <a:defRPr sz="1200"/>
            </a:lvl7pPr>
            <a:lvl8pPr lvl="7" algn="ctr" rtl="0">
              <a:lnSpc>
                <a:spcPct val="90000"/>
              </a:lnSpc>
              <a:spcBef>
                <a:spcPts val="1600"/>
              </a:spcBef>
              <a:spcAft>
                <a:spcPts val="0"/>
              </a:spcAft>
              <a:buClr>
                <a:schemeClr val="dk1"/>
              </a:buClr>
              <a:buSzPts val="1200"/>
              <a:buNone/>
              <a:defRPr sz="1200"/>
            </a:lvl8pPr>
            <a:lvl9pPr lvl="8" algn="ctr" rtl="0">
              <a:lnSpc>
                <a:spcPct val="90000"/>
              </a:lnSpc>
              <a:spcBef>
                <a:spcPts val="1600"/>
              </a:spcBef>
              <a:spcAft>
                <a:spcPts val="1600"/>
              </a:spcAft>
              <a:buClr>
                <a:schemeClr val="dk1"/>
              </a:buClr>
              <a:buSzPts val="1200"/>
              <a:buNone/>
              <a:defRPr sz="1200"/>
            </a:lvl9pPr>
          </a:lstStyle>
          <a:p>
            <a:endParaRPr/>
          </a:p>
        </p:txBody>
      </p:sp>
      <p:sp>
        <p:nvSpPr>
          <p:cNvPr id="70" name="Google Shape;70;p13"/>
          <p:cNvSpPr txBox="1">
            <a:spLocks noGrp="1"/>
          </p:cNvSpPr>
          <p:nvPr>
            <p:ph type="body" idx="2"/>
          </p:nvPr>
        </p:nvSpPr>
        <p:spPr>
          <a:xfrm>
            <a:off x="504824" y="4446684"/>
            <a:ext cx="3757500" cy="259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Clr>
                <a:schemeClr val="lt1"/>
              </a:buClr>
              <a:buSzPts val="900"/>
              <a:buNone/>
              <a:defRPr sz="900" b="0" i="0" cap="none">
                <a:solidFill>
                  <a:schemeClr val="lt1"/>
                </a:solidFill>
                <a:latin typeface="Calibri"/>
                <a:ea typeface="Calibri"/>
                <a:cs typeface="Calibri"/>
                <a:sym typeface="Calibri"/>
              </a:defRPr>
            </a:lvl1pPr>
            <a:lvl2pPr marL="914400" lvl="1"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2pPr>
            <a:lvl3pPr marL="1371600" lvl="2"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3pPr>
            <a:lvl4pPr marL="1828800" lvl="3" indent="-304800" algn="l" rtl="0">
              <a:lnSpc>
                <a:spcPct val="100000"/>
              </a:lnSpc>
              <a:spcBef>
                <a:spcPts val="1400"/>
              </a:spcBef>
              <a:spcAft>
                <a:spcPts val="0"/>
              </a:spcAft>
              <a:buClr>
                <a:schemeClr val="lt1"/>
              </a:buClr>
              <a:buSzPts val="1200"/>
              <a:buChar char="●"/>
              <a:defRPr sz="1100">
                <a:solidFill>
                  <a:schemeClr val="lt1"/>
                </a:solidFill>
                <a:latin typeface="Calibri"/>
                <a:ea typeface="Calibri"/>
                <a:cs typeface="Calibri"/>
                <a:sym typeface="Calibri"/>
              </a:defRPr>
            </a:lvl4pPr>
            <a:lvl5pPr marL="2286000" lvl="4" indent="-285750" algn="l" rtl="0">
              <a:lnSpc>
                <a:spcPct val="100000"/>
              </a:lnSpc>
              <a:spcBef>
                <a:spcPts val="1600"/>
              </a:spcBef>
              <a:spcAft>
                <a:spcPts val="0"/>
              </a:spcAft>
              <a:buClr>
                <a:schemeClr val="lt1"/>
              </a:buClr>
              <a:buSzPts val="900"/>
              <a:buChar char="○"/>
              <a:defRPr sz="1100">
                <a:solidFill>
                  <a:schemeClr val="lt1"/>
                </a:solidFill>
                <a:latin typeface="Calibri"/>
                <a:ea typeface="Calibri"/>
                <a:cs typeface="Calibri"/>
                <a:sym typeface="Calibri"/>
              </a:defRPr>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1" name="Google Shape;71;p13"/>
          <p:cNvSpPr txBox="1"/>
          <p:nvPr/>
        </p:nvSpPr>
        <p:spPr>
          <a:xfrm>
            <a:off x="252413" y="628171"/>
            <a:ext cx="1471500" cy="158400"/>
          </a:xfrm>
          <a:prstGeom prst="rect">
            <a:avLst/>
          </a:prstGeom>
          <a:solidFill>
            <a:schemeClr val="dk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 b="0" i="0" u="none" strike="noStrike" cap="none">
                <a:solidFill>
                  <a:schemeClr val="lt1"/>
                </a:solidFill>
                <a:latin typeface="Calibri"/>
                <a:ea typeface="Calibri"/>
                <a:cs typeface="Calibri"/>
                <a:sym typeface="Calibri"/>
              </a:rPr>
              <a:t>BOOZ ALLEN HAMILTON INTERNAL</a:t>
            </a:r>
            <a:endParaRPr sz="1100"/>
          </a:p>
        </p:txBody>
      </p:sp>
      <p:sp>
        <p:nvSpPr>
          <p:cNvPr id="72" name="Google Shape;72;p13"/>
          <p:cNvSpPr txBox="1">
            <a:spLocks noGrp="1"/>
          </p:cNvSpPr>
          <p:nvPr>
            <p:ph type="body" idx="3"/>
          </p:nvPr>
        </p:nvSpPr>
        <p:spPr>
          <a:xfrm>
            <a:off x="510680" y="1181870"/>
            <a:ext cx="3757500" cy="259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Clr>
                <a:schemeClr val="lt1"/>
              </a:buClr>
              <a:buSzPts val="900"/>
              <a:buNone/>
              <a:defRPr sz="900" b="0" i="0" cap="none">
                <a:solidFill>
                  <a:schemeClr val="lt1"/>
                </a:solidFill>
                <a:latin typeface="Calibri"/>
                <a:ea typeface="Calibri"/>
                <a:cs typeface="Calibri"/>
                <a:sym typeface="Calibri"/>
              </a:defRPr>
            </a:lvl1pPr>
            <a:lvl2pPr marL="914400" lvl="1"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2pPr>
            <a:lvl3pPr marL="1371600" lvl="2"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3pPr>
            <a:lvl4pPr marL="1828800" lvl="3" indent="-304800" algn="l" rtl="0">
              <a:lnSpc>
                <a:spcPct val="100000"/>
              </a:lnSpc>
              <a:spcBef>
                <a:spcPts val="1400"/>
              </a:spcBef>
              <a:spcAft>
                <a:spcPts val="0"/>
              </a:spcAft>
              <a:buClr>
                <a:schemeClr val="lt1"/>
              </a:buClr>
              <a:buSzPts val="1200"/>
              <a:buChar char="●"/>
              <a:defRPr sz="1100">
                <a:solidFill>
                  <a:schemeClr val="lt1"/>
                </a:solidFill>
                <a:latin typeface="Calibri"/>
                <a:ea typeface="Calibri"/>
                <a:cs typeface="Calibri"/>
                <a:sym typeface="Calibri"/>
              </a:defRPr>
            </a:lvl4pPr>
            <a:lvl5pPr marL="2286000" lvl="4" indent="-285750" algn="l" rtl="0">
              <a:lnSpc>
                <a:spcPct val="100000"/>
              </a:lnSpc>
              <a:spcBef>
                <a:spcPts val="1600"/>
              </a:spcBef>
              <a:spcAft>
                <a:spcPts val="0"/>
              </a:spcAft>
              <a:buClr>
                <a:schemeClr val="lt1"/>
              </a:buClr>
              <a:buSzPts val="900"/>
              <a:buChar char="○"/>
              <a:defRPr sz="1100">
                <a:solidFill>
                  <a:schemeClr val="lt1"/>
                </a:solidFill>
                <a:latin typeface="Calibri"/>
                <a:ea typeface="Calibri"/>
                <a:cs typeface="Calibri"/>
                <a:sym typeface="Calibri"/>
              </a:defRPr>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3" name="Google Shape;73;p13"/>
          <p:cNvSpPr/>
          <p:nvPr/>
        </p:nvSpPr>
        <p:spPr>
          <a:xfrm>
            <a:off x="0" y="626476"/>
            <a:ext cx="252300" cy="4191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ide Title only">
  <p:cSld name="Wide Title only">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628650" y="159722"/>
            <a:ext cx="8036400" cy="73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6" name="Google Shape;76;p14"/>
          <p:cNvSpPr txBox="1">
            <a:spLocks noGrp="1"/>
          </p:cNvSpPr>
          <p:nvPr>
            <p:ph type="sldNum" idx="12"/>
          </p:nvPr>
        </p:nvSpPr>
        <p:spPr>
          <a:xfrm>
            <a:off x="8319053" y="4800600"/>
            <a:ext cx="346200" cy="3429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b="0" i="0" u="none" strike="noStrike" cap="none">
                <a:solidFill>
                  <a:schemeClr val="dk1"/>
                </a:solidFill>
                <a:latin typeface="Calibri"/>
                <a:ea typeface="Calibri"/>
                <a:cs typeface="Calibri"/>
                <a:sym typeface="Calibri"/>
              </a:defRPr>
            </a:lvl1pPr>
            <a:lvl2pPr marL="0" lvl="1" indent="0" algn="r" rtl="0">
              <a:spcBef>
                <a:spcPts val="0"/>
              </a:spcBef>
              <a:buNone/>
              <a:defRPr sz="800" b="0" i="0" u="none" strike="noStrike" cap="none">
                <a:solidFill>
                  <a:schemeClr val="dk1"/>
                </a:solidFill>
                <a:latin typeface="Calibri"/>
                <a:ea typeface="Calibri"/>
                <a:cs typeface="Calibri"/>
                <a:sym typeface="Calibri"/>
              </a:defRPr>
            </a:lvl2pPr>
            <a:lvl3pPr marL="0" lvl="2" indent="0" algn="r" rtl="0">
              <a:spcBef>
                <a:spcPts val="0"/>
              </a:spcBef>
              <a:buNone/>
              <a:defRPr sz="800" b="0" i="0" u="none" strike="noStrike" cap="none">
                <a:solidFill>
                  <a:schemeClr val="dk1"/>
                </a:solidFill>
                <a:latin typeface="Calibri"/>
                <a:ea typeface="Calibri"/>
                <a:cs typeface="Calibri"/>
                <a:sym typeface="Calibri"/>
              </a:defRPr>
            </a:lvl3pPr>
            <a:lvl4pPr marL="0" lvl="3" indent="0" algn="r" rtl="0">
              <a:spcBef>
                <a:spcPts val="0"/>
              </a:spcBef>
              <a:buNone/>
              <a:defRPr sz="800" b="0" i="0" u="none" strike="noStrike" cap="none">
                <a:solidFill>
                  <a:schemeClr val="dk1"/>
                </a:solidFill>
                <a:latin typeface="Calibri"/>
                <a:ea typeface="Calibri"/>
                <a:cs typeface="Calibri"/>
                <a:sym typeface="Calibri"/>
              </a:defRPr>
            </a:lvl4pPr>
            <a:lvl5pPr marL="0" lvl="4" indent="0" algn="r" rtl="0">
              <a:spcBef>
                <a:spcPts val="0"/>
              </a:spcBef>
              <a:buNone/>
              <a:defRPr sz="800" b="0" i="0" u="none" strike="noStrike" cap="none">
                <a:solidFill>
                  <a:schemeClr val="dk1"/>
                </a:solidFill>
                <a:latin typeface="Calibri"/>
                <a:ea typeface="Calibri"/>
                <a:cs typeface="Calibri"/>
                <a:sym typeface="Calibri"/>
              </a:defRPr>
            </a:lvl5pPr>
            <a:lvl6pPr marL="0" lvl="5" indent="0" algn="r" rtl="0">
              <a:spcBef>
                <a:spcPts val="0"/>
              </a:spcBef>
              <a:buNone/>
              <a:defRPr sz="800" b="0" i="0" u="none" strike="noStrike" cap="none">
                <a:solidFill>
                  <a:schemeClr val="dk1"/>
                </a:solidFill>
                <a:latin typeface="Calibri"/>
                <a:ea typeface="Calibri"/>
                <a:cs typeface="Calibri"/>
                <a:sym typeface="Calibri"/>
              </a:defRPr>
            </a:lvl6pPr>
            <a:lvl7pPr marL="0" lvl="6" indent="0" algn="r" rtl="0">
              <a:spcBef>
                <a:spcPts val="0"/>
              </a:spcBef>
              <a:buNone/>
              <a:defRPr sz="800" b="0" i="0" u="none" strike="noStrike" cap="none">
                <a:solidFill>
                  <a:schemeClr val="dk1"/>
                </a:solidFill>
                <a:latin typeface="Calibri"/>
                <a:ea typeface="Calibri"/>
                <a:cs typeface="Calibri"/>
                <a:sym typeface="Calibri"/>
              </a:defRPr>
            </a:lvl7pPr>
            <a:lvl8pPr marL="0" lvl="7" indent="0" algn="r" rtl="0">
              <a:spcBef>
                <a:spcPts val="0"/>
              </a:spcBef>
              <a:buNone/>
              <a:defRPr sz="800" b="0" i="0" u="none" strike="noStrike" cap="none">
                <a:solidFill>
                  <a:schemeClr val="dk1"/>
                </a:solidFill>
                <a:latin typeface="Calibri"/>
                <a:ea typeface="Calibri"/>
                <a:cs typeface="Calibri"/>
                <a:sym typeface="Calibri"/>
              </a:defRPr>
            </a:lvl8pPr>
            <a:lvl9pPr marL="0" lvl="8" indent="0" algn="r" rtl="0">
              <a:spcBef>
                <a:spcPts val="0"/>
              </a:spcBef>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4"/>
          <p:cNvSpPr txBox="1">
            <a:spLocks noGrp="1"/>
          </p:cNvSpPr>
          <p:nvPr>
            <p:ph type="ftr" idx="11"/>
          </p:nvPr>
        </p:nvSpPr>
        <p:spPr>
          <a:xfrm>
            <a:off x="628650" y="4800338"/>
            <a:ext cx="3707700" cy="343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100"/>
              <a:buNone/>
              <a:defRPr sz="500" i="1">
                <a:latin typeface="Georgia"/>
                <a:ea typeface="Georgia"/>
                <a:cs typeface="Georgia"/>
                <a:sym typeface="Georgia"/>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cxnSp>
        <p:nvCxnSpPr>
          <p:cNvPr id="78" name="Google Shape;78;p14"/>
          <p:cNvCxnSpPr/>
          <p:nvPr/>
        </p:nvCxnSpPr>
        <p:spPr>
          <a:xfrm>
            <a:off x="628650" y="4800338"/>
            <a:ext cx="8036400" cy="0"/>
          </a:xfrm>
          <a:prstGeom prst="straightConnector1">
            <a:avLst/>
          </a:prstGeom>
          <a:noFill/>
          <a:ln w="9525" cap="flat" cmpd="sng">
            <a:solidFill>
              <a:schemeClr val="dk1"/>
            </a:solidFill>
            <a:prstDash val="solid"/>
            <a:miter lim="800000"/>
            <a:headEnd type="none" w="sm" len="sm"/>
            <a:tailEnd type="none" w="sm" len="sm"/>
          </a:ln>
        </p:spPr>
      </p:cxnSp>
      <p:sp>
        <p:nvSpPr>
          <p:cNvPr id="79" name="Google Shape;79;p14"/>
          <p:cNvSpPr txBox="1">
            <a:spLocks noGrp="1"/>
          </p:cNvSpPr>
          <p:nvPr>
            <p:ph type="dt" idx="10"/>
          </p:nvPr>
        </p:nvSpPr>
        <p:spPr>
          <a:xfrm>
            <a:off x="4336286" y="4834997"/>
            <a:ext cx="621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800">
                <a:solidFill>
                  <a:srgbClr val="7F7F7F"/>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widescreen" type="obj">
  <p:cSld name="OBJEC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628650" y="159722"/>
            <a:ext cx="8036400" cy="73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82" name="Google Shape;82;p15"/>
          <p:cNvSpPr txBox="1">
            <a:spLocks noGrp="1"/>
          </p:cNvSpPr>
          <p:nvPr>
            <p:ph type="body" idx="1"/>
          </p:nvPr>
        </p:nvSpPr>
        <p:spPr>
          <a:xfrm>
            <a:off x="628650" y="1165860"/>
            <a:ext cx="8036400" cy="34497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500"/>
              </a:spcBef>
              <a:spcAft>
                <a:spcPts val="0"/>
              </a:spcAft>
              <a:buClr>
                <a:schemeClr val="dk1"/>
              </a:buClr>
              <a:buSzPts val="1400"/>
              <a:buChar char="●"/>
              <a:defRPr sz="1100"/>
            </a:lvl1pPr>
            <a:lvl2pPr marL="914400" lvl="1" indent="-317500" algn="l" rtl="0">
              <a:lnSpc>
                <a:spcPct val="100000"/>
              </a:lnSpc>
              <a:spcBef>
                <a:spcPts val="0"/>
              </a:spcBef>
              <a:spcAft>
                <a:spcPts val="0"/>
              </a:spcAft>
              <a:buClr>
                <a:schemeClr val="dk1"/>
              </a:buClr>
              <a:buSzPts val="1400"/>
              <a:buChar char="○"/>
              <a:defRPr sz="1100"/>
            </a:lvl2pPr>
            <a:lvl3pPr marL="1371600" lvl="2" indent="-317500" algn="l" rtl="0">
              <a:lnSpc>
                <a:spcPct val="100000"/>
              </a:lnSpc>
              <a:spcBef>
                <a:spcPts val="0"/>
              </a:spcBef>
              <a:spcAft>
                <a:spcPts val="0"/>
              </a:spcAft>
              <a:buClr>
                <a:schemeClr val="dk1"/>
              </a:buClr>
              <a:buSzPts val="1400"/>
              <a:buChar char="■"/>
              <a:defRPr sz="1100"/>
            </a:lvl3pPr>
            <a:lvl4pPr marL="1828800" lvl="3" indent="-317500" algn="l" rtl="0">
              <a:lnSpc>
                <a:spcPct val="100000"/>
              </a:lnSpc>
              <a:spcBef>
                <a:spcPts val="1400"/>
              </a:spcBef>
              <a:spcAft>
                <a:spcPts val="0"/>
              </a:spcAft>
              <a:buClr>
                <a:schemeClr val="accent2"/>
              </a:buClr>
              <a:buSzPts val="1400"/>
              <a:buChar char="●"/>
              <a:defRPr sz="1100"/>
            </a:lvl4pPr>
            <a:lvl5pPr marL="2286000" lvl="4" indent="-317500" algn="l" rtl="0">
              <a:lnSpc>
                <a:spcPct val="100000"/>
              </a:lnSpc>
              <a:spcBef>
                <a:spcPts val="1600"/>
              </a:spcBef>
              <a:spcAft>
                <a:spcPts val="0"/>
              </a:spcAft>
              <a:buClr>
                <a:schemeClr val="dk1"/>
              </a:buClr>
              <a:buSzPts val="1400"/>
              <a:buChar char="○"/>
              <a:defRPr sz="1100"/>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3" name="Google Shape;83;p15"/>
          <p:cNvSpPr txBox="1">
            <a:spLocks noGrp="1"/>
          </p:cNvSpPr>
          <p:nvPr>
            <p:ph type="sldNum" idx="12"/>
          </p:nvPr>
        </p:nvSpPr>
        <p:spPr>
          <a:xfrm>
            <a:off x="8319053" y="4800600"/>
            <a:ext cx="346200" cy="3429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b="0" i="0" u="none" strike="noStrike" cap="none">
                <a:solidFill>
                  <a:schemeClr val="dk1"/>
                </a:solidFill>
                <a:latin typeface="Calibri"/>
                <a:ea typeface="Calibri"/>
                <a:cs typeface="Calibri"/>
                <a:sym typeface="Calibri"/>
              </a:defRPr>
            </a:lvl1pPr>
            <a:lvl2pPr marL="0" lvl="1" indent="0" algn="r" rtl="0">
              <a:spcBef>
                <a:spcPts val="0"/>
              </a:spcBef>
              <a:buNone/>
              <a:defRPr sz="800" b="0" i="0" u="none" strike="noStrike" cap="none">
                <a:solidFill>
                  <a:schemeClr val="dk1"/>
                </a:solidFill>
                <a:latin typeface="Calibri"/>
                <a:ea typeface="Calibri"/>
                <a:cs typeface="Calibri"/>
                <a:sym typeface="Calibri"/>
              </a:defRPr>
            </a:lvl2pPr>
            <a:lvl3pPr marL="0" lvl="2" indent="0" algn="r" rtl="0">
              <a:spcBef>
                <a:spcPts val="0"/>
              </a:spcBef>
              <a:buNone/>
              <a:defRPr sz="800" b="0" i="0" u="none" strike="noStrike" cap="none">
                <a:solidFill>
                  <a:schemeClr val="dk1"/>
                </a:solidFill>
                <a:latin typeface="Calibri"/>
                <a:ea typeface="Calibri"/>
                <a:cs typeface="Calibri"/>
                <a:sym typeface="Calibri"/>
              </a:defRPr>
            </a:lvl3pPr>
            <a:lvl4pPr marL="0" lvl="3" indent="0" algn="r" rtl="0">
              <a:spcBef>
                <a:spcPts val="0"/>
              </a:spcBef>
              <a:buNone/>
              <a:defRPr sz="800" b="0" i="0" u="none" strike="noStrike" cap="none">
                <a:solidFill>
                  <a:schemeClr val="dk1"/>
                </a:solidFill>
                <a:latin typeface="Calibri"/>
                <a:ea typeface="Calibri"/>
                <a:cs typeface="Calibri"/>
                <a:sym typeface="Calibri"/>
              </a:defRPr>
            </a:lvl4pPr>
            <a:lvl5pPr marL="0" lvl="4" indent="0" algn="r" rtl="0">
              <a:spcBef>
                <a:spcPts val="0"/>
              </a:spcBef>
              <a:buNone/>
              <a:defRPr sz="800" b="0" i="0" u="none" strike="noStrike" cap="none">
                <a:solidFill>
                  <a:schemeClr val="dk1"/>
                </a:solidFill>
                <a:latin typeface="Calibri"/>
                <a:ea typeface="Calibri"/>
                <a:cs typeface="Calibri"/>
                <a:sym typeface="Calibri"/>
              </a:defRPr>
            </a:lvl5pPr>
            <a:lvl6pPr marL="0" lvl="5" indent="0" algn="r" rtl="0">
              <a:spcBef>
                <a:spcPts val="0"/>
              </a:spcBef>
              <a:buNone/>
              <a:defRPr sz="800" b="0" i="0" u="none" strike="noStrike" cap="none">
                <a:solidFill>
                  <a:schemeClr val="dk1"/>
                </a:solidFill>
                <a:latin typeface="Calibri"/>
                <a:ea typeface="Calibri"/>
                <a:cs typeface="Calibri"/>
                <a:sym typeface="Calibri"/>
              </a:defRPr>
            </a:lvl6pPr>
            <a:lvl7pPr marL="0" lvl="6" indent="0" algn="r" rtl="0">
              <a:spcBef>
                <a:spcPts val="0"/>
              </a:spcBef>
              <a:buNone/>
              <a:defRPr sz="800" b="0" i="0" u="none" strike="noStrike" cap="none">
                <a:solidFill>
                  <a:schemeClr val="dk1"/>
                </a:solidFill>
                <a:latin typeface="Calibri"/>
                <a:ea typeface="Calibri"/>
                <a:cs typeface="Calibri"/>
                <a:sym typeface="Calibri"/>
              </a:defRPr>
            </a:lvl7pPr>
            <a:lvl8pPr marL="0" lvl="7" indent="0" algn="r" rtl="0">
              <a:spcBef>
                <a:spcPts val="0"/>
              </a:spcBef>
              <a:buNone/>
              <a:defRPr sz="800" b="0" i="0" u="none" strike="noStrike" cap="none">
                <a:solidFill>
                  <a:schemeClr val="dk1"/>
                </a:solidFill>
                <a:latin typeface="Calibri"/>
                <a:ea typeface="Calibri"/>
                <a:cs typeface="Calibri"/>
                <a:sym typeface="Calibri"/>
              </a:defRPr>
            </a:lvl8pPr>
            <a:lvl9pPr marL="0" lvl="8" indent="0" algn="r" rtl="0">
              <a:spcBef>
                <a:spcPts val="0"/>
              </a:spcBef>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5"/>
          <p:cNvSpPr txBox="1">
            <a:spLocks noGrp="1"/>
          </p:cNvSpPr>
          <p:nvPr>
            <p:ph type="ftr" idx="11"/>
          </p:nvPr>
        </p:nvSpPr>
        <p:spPr>
          <a:xfrm>
            <a:off x="628650" y="4800338"/>
            <a:ext cx="3707700" cy="343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100"/>
              <a:buNone/>
              <a:defRPr sz="500" i="1">
                <a:latin typeface="Georgia"/>
                <a:ea typeface="Georgia"/>
                <a:cs typeface="Georgia"/>
                <a:sym typeface="Georgia"/>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cxnSp>
        <p:nvCxnSpPr>
          <p:cNvPr id="85" name="Google Shape;85;p15"/>
          <p:cNvCxnSpPr/>
          <p:nvPr/>
        </p:nvCxnSpPr>
        <p:spPr>
          <a:xfrm>
            <a:off x="628650" y="4800338"/>
            <a:ext cx="8036400" cy="0"/>
          </a:xfrm>
          <a:prstGeom prst="straightConnector1">
            <a:avLst/>
          </a:prstGeom>
          <a:noFill/>
          <a:ln w="9525" cap="flat" cmpd="sng">
            <a:solidFill>
              <a:schemeClr val="dk1"/>
            </a:solidFill>
            <a:prstDash val="solid"/>
            <a:miter lim="800000"/>
            <a:headEnd type="none" w="sm" len="sm"/>
            <a:tailEnd type="none" w="sm" len="sm"/>
          </a:ln>
        </p:spPr>
      </p:cxnSp>
      <p:sp>
        <p:nvSpPr>
          <p:cNvPr id="86" name="Google Shape;86;p15"/>
          <p:cNvSpPr txBox="1">
            <a:spLocks noGrp="1"/>
          </p:cNvSpPr>
          <p:nvPr>
            <p:ph type="dt" idx="10"/>
          </p:nvPr>
        </p:nvSpPr>
        <p:spPr>
          <a:xfrm>
            <a:off x="4336286" y="4834997"/>
            <a:ext cx="621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800">
                <a:solidFill>
                  <a:srgbClr val="7F7F7F"/>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114_B6EBB32F.xml"/><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2.gif"/><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4.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1A_D0868B8.xm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6.png"/><Relationship Id="rId2" Type="http://schemas.openxmlformats.org/officeDocument/2006/relationships/video" Target="../media/media1.bin"/><Relationship Id="rId1" Type="http://schemas.microsoft.com/office/2007/relationships/media" Target="../media/media1.bin"/><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8.png"/><Relationship Id="rId2" Type="http://schemas.openxmlformats.org/officeDocument/2006/relationships/video" Target="../media/media2.bin"/><Relationship Id="rId1" Type="http://schemas.microsoft.com/office/2007/relationships/media" Target="../media/media2.bin"/><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microsoft.com/office/2018/10/relationships/comments" Target="../comments/modernComment_102_0.xml"/><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704850" y="1649606"/>
            <a:ext cx="7867649" cy="1397632"/>
          </a:xfrm>
          <a:prstGeom prst="rect">
            <a:avLst/>
          </a:prstGeom>
          <a:noFill/>
          <a:ln>
            <a:noFill/>
          </a:ln>
        </p:spPr>
        <p:txBody>
          <a:bodyPr spcFirstLastPara="1" wrap="square" lIns="0" tIns="0" rIns="0" bIns="0" anchor="b" anchorCtr="0">
            <a:noAutofit/>
          </a:bodyPr>
          <a:lstStyle/>
          <a:p>
            <a:pPr algn="ctr"/>
            <a:r>
              <a:rPr lang="en" sz="2400"/>
              <a:t>Cloud Technical Excellence Presentation</a:t>
            </a:r>
            <a:endParaRPr sz="2400"/>
          </a:p>
          <a:p>
            <a:pPr algn="ctr"/>
            <a:r>
              <a:rPr lang="en" sz="2400"/>
              <a:t>Team 1</a:t>
            </a:r>
            <a:endParaRPr sz="2400"/>
          </a:p>
          <a:p>
            <a:pPr marL="0" lvl="0" indent="0" algn="ctr" rtl="0">
              <a:lnSpc>
                <a:spcPct val="90000"/>
              </a:lnSpc>
              <a:spcBef>
                <a:spcPts val="0"/>
              </a:spcBef>
              <a:spcAft>
                <a:spcPts val="0"/>
              </a:spcAft>
              <a:buClr>
                <a:schemeClr val="lt1"/>
              </a:buClr>
              <a:buSzPts val="5300"/>
              <a:buFont typeface="Oswald"/>
              <a:buNone/>
            </a:pPr>
            <a:r>
              <a:rPr lang="en-US" sz="2400"/>
              <a:t>Golden Ducks</a:t>
            </a:r>
            <a:endParaRPr sz="2400"/>
          </a:p>
          <a:p>
            <a:pPr algn="ctr"/>
            <a:r>
              <a:rPr lang="en" sz="2400"/>
              <a:t>Members: Asbury Sellers, Brittany Johnson, Matthew Stevens, Rob Clinger, Zak Sawyer</a:t>
            </a:r>
            <a:br>
              <a:rPr lang="en" sz="2400"/>
            </a:br>
            <a:endParaRPr lang="en" sz="2400"/>
          </a:p>
        </p:txBody>
      </p:sp>
      <p:sp>
        <p:nvSpPr>
          <p:cNvPr id="93" name="Google Shape;93;p16"/>
          <p:cNvSpPr txBox="1">
            <a:spLocks noGrp="1"/>
          </p:cNvSpPr>
          <p:nvPr>
            <p:ph type="body" idx="2"/>
          </p:nvPr>
        </p:nvSpPr>
        <p:spPr>
          <a:xfrm>
            <a:off x="504824" y="4446684"/>
            <a:ext cx="3757613" cy="25955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900"/>
              <a:buNone/>
            </a:pPr>
            <a:r>
              <a:rPr lang="en" sz="1100" i="1"/>
              <a:t>October 2021</a:t>
            </a:r>
            <a:endParaRPr sz="1100"/>
          </a:p>
        </p:txBody>
      </p:sp>
      <p:pic>
        <p:nvPicPr>
          <p:cNvPr id="94" name="Google Shape;94;p16"/>
          <p:cNvPicPr preferRelativeResize="0"/>
          <p:nvPr/>
        </p:nvPicPr>
        <p:blipFill>
          <a:blip r:embed="rId4">
            <a:alphaModFix/>
          </a:blip>
          <a:stretch>
            <a:fillRect/>
          </a:stretch>
        </p:blipFill>
        <p:spPr>
          <a:xfrm>
            <a:off x="0" y="4838075"/>
            <a:ext cx="1300150" cy="188425"/>
          </a:xfrm>
          <a:prstGeom prst="rect">
            <a:avLst/>
          </a:prstGeom>
          <a:noFill/>
          <a:ln>
            <a:noFill/>
          </a:ln>
        </p:spPr>
      </p:pic>
      <p:pic>
        <p:nvPicPr>
          <p:cNvPr id="95" name="Google Shape;95;p16"/>
          <p:cNvPicPr preferRelativeResize="0"/>
          <p:nvPr/>
        </p:nvPicPr>
        <p:blipFill>
          <a:blip r:embed="rId5">
            <a:alphaModFix/>
          </a:blip>
          <a:stretch>
            <a:fillRect/>
          </a:stretch>
        </p:blipFill>
        <p:spPr>
          <a:xfrm>
            <a:off x="7414725" y="109850"/>
            <a:ext cx="1563800" cy="432475"/>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r>
              <a:rPr lang="en" sz="2800">
                <a:solidFill>
                  <a:srgbClr val="FF770D"/>
                </a:solidFill>
              </a:rPr>
              <a:t>Challenges and Issues - </a:t>
            </a:r>
            <a:r>
              <a:rPr lang="en-US" sz="2800">
                <a:solidFill>
                  <a:srgbClr val="FF770D"/>
                </a:solidFill>
              </a:rPr>
              <a:t>Flask and MySQL</a:t>
            </a:r>
          </a:p>
        </p:txBody>
      </p:sp>
      <p:sp>
        <p:nvSpPr>
          <p:cNvPr id="161" name="Google Shape;161;p22"/>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62" name="Google Shape;162;p22"/>
          <p:cNvPicPr preferRelativeResize="0"/>
          <p:nvPr/>
        </p:nvPicPr>
        <p:blipFill>
          <a:blip r:embed="rId4">
            <a:alphaModFix/>
          </a:blip>
          <a:stretch>
            <a:fillRect/>
          </a:stretch>
        </p:blipFill>
        <p:spPr>
          <a:xfrm>
            <a:off x="0" y="4838075"/>
            <a:ext cx="1300150" cy="188425"/>
          </a:xfrm>
          <a:prstGeom prst="rect">
            <a:avLst/>
          </a:prstGeom>
          <a:noFill/>
          <a:ln>
            <a:noFill/>
          </a:ln>
        </p:spPr>
      </p:pic>
      <p:pic>
        <p:nvPicPr>
          <p:cNvPr id="163" name="Google Shape;163;p22"/>
          <p:cNvPicPr preferRelativeResize="0"/>
          <p:nvPr/>
        </p:nvPicPr>
        <p:blipFill>
          <a:blip r:embed="rId5">
            <a:alphaModFix/>
          </a:blip>
          <a:stretch>
            <a:fillRect/>
          </a:stretch>
        </p:blipFill>
        <p:spPr>
          <a:xfrm>
            <a:off x="7414725" y="109850"/>
            <a:ext cx="1563800" cy="432475"/>
          </a:xfrm>
          <a:prstGeom prst="rect">
            <a:avLst/>
          </a:prstGeom>
          <a:noFill/>
          <a:ln>
            <a:noFill/>
          </a:ln>
        </p:spPr>
      </p:pic>
      <p:pic>
        <p:nvPicPr>
          <p:cNvPr id="2" name="Picture 2" descr="Text&#10;&#10;Description automatically generated">
            <a:extLst>
              <a:ext uri="{FF2B5EF4-FFF2-40B4-BE49-F238E27FC236}">
                <a16:creationId xmlns:a16="http://schemas.microsoft.com/office/drawing/2014/main" id="{178A07FE-DA94-4C34-BCF4-FA68A9A4EA10}"/>
              </a:ext>
            </a:extLst>
          </p:cNvPr>
          <p:cNvPicPr>
            <a:picLocks noChangeAspect="1"/>
          </p:cNvPicPr>
          <p:nvPr/>
        </p:nvPicPr>
        <p:blipFill>
          <a:blip r:embed="rId6"/>
          <a:stretch>
            <a:fillRect/>
          </a:stretch>
        </p:blipFill>
        <p:spPr>
          <a:xfrm>
            <a:off x="4459148" y="968210"/>
            <a:ext cx="4370889" cy="1579390"/>
          </a:xfrm>
          <a:prstGeom prst="rect">
            <a:avLst/>
          </a:prstGeom>
        </p:spPr>
      </p:pic>
      <p:pic>
        <p:nvPicPr>
          <p:cNvPr id="3" name="Picture 3" descr="Text&#10;&#10;Description automatically generated">
            <a:extLst>
              <a:ext uri="{FF2B5EF4-FFF2-40B4-BE49-F238E27FC236}">
                <a16:creationId xmlns:a16="http://schemas.microsoft.com/office/drawing/2014/main" id="{30F3CEF8-DBA5-49C1-8C34-EE32E1CFCDAF}"/>
              </a:ext>
            </a:extLst>
          </p:cNvPr>
          <p:cNvPicPr>
            <a:picLocks noChangeAspect="1"/>
          </p:cNvPicPr>
          <p:nvPr/>
        </p:nvPicPr>
        <p:blipFill>
          <a:blip r:embed="rId7"/>
          <a:stretch>
            <a:fillRect/>
          </a:stretch>
        </p:blipFill>
        <p:spPr>
          <a:xfrm>
            <a:off x="415242" y="2542821"/>
            <a:ext cx="3560662" cy="1613206"/>
          </a:xfrm>
          <a:prstGeom prst="rect">
            <a:avLst/>
          </a:prstGeom>
        </p:spPr>
      </p:pic>
      <p:sp>
        <p:nvSpPr>
          <p:cNvPr id="4" name="TextBox 3">
            <a:extLst>
              <a:ext uri="{FF2B5EF4-FFF2-40B4-BE49-F238E27FC236}">
                <a16:creationId xmlns:a16="http://schemas.microsoft.com/office/drawing/2014/main" id="{A662BE17-6EF6-4944-AFD3-5C1E9F481497}"/>
              </a:ext>
            </a:extLst>
          </p:cNvPr>
          <p:cNvSpPr txBox="1"/>
          <p:nvPr/>
        </p:nvSpPr>
        <p:spPr>
          <a:xfrm>
            <a:off x="415242" y="903549"/>
            <a:ext cx="274320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Implementing a RAND() method to the MySQL query maxed out the CPU usage on the MySQL database, so we implemented the method in python on the array which removes taxing any AWS resources</a:t>
            </a:r>
          </a:p>
        </p:txBody>
      </p:sp>
      <p:sp>
        <p:nvSpPr>
          <p:cNvPr id="13" name="TextBox 12">
            <a:extLst>
              <a:ext uri="{FF2B5EF4-FFF2-40B4-BE49-F238E27FC236}">
                <a16:creationId xmlns:a16="http://schemas.microsoft.com/office/drawing/2014/main" id="{5788EBB1-FF20-4A30-9A87-C9F52F0FCCB5}"/>
              </a:ext>
            </a:extLst>
          </p:cNvPr>
          <p:cNvSpPr txBox="1"/>
          <p:nvPr/>
        </p:nvSpPr>
        <p:spPr>
          <a:xfrm>
            <a:off x="4459147" y="2625283"/>
            <a:ext cx="437088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Flask does not utilize </a:t>
            </a:r>
            <a:r>
              <a:rPr lang="en-US" err="1"/>
              <a:t>onClick</a:t>
            </a:r>
            <a:r>
              <a:rPr lang="en-US"/>
              <a:t> events for buttons which posed a problem with triggering pulling information from the database. Since Flask uses HTTP methods, the database is called whenever retrieving information, including when the user first opens the application. </a:t>
            </a:r>
          </a:p>
        </p:txBody>
      </p:sp>
    </p:spTree>
    <p:extLst>
      <p:ext uri="{BB962C8B-B14F-4D97-AF65-F5344CB8AC3E}">
        <p14:creationId xmlns:p14="http://schemas.microsoft.com/office/powerpoint/2010/main" val="3068900143"/>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r>
              <a:rPr lang="en" sz="2800">
                <a:solidFill>
                  <a:srgbClr val="FF770D"/>
                </a:solidFill>
              </a:rPr>
              <a:t>Challenges and Issues – </a:t>
            </a:r>
            <a:r>
              <a:rPr lang="en" sz="2800" err="1">
                <a:solidFill>
                  <a:srgbClr val="FF770D"/>
                </a:solidFill>
              </a:rPr>
              <a:t>Cloudwatch</a:t>
            </a:r>
          </a:p>
        </p:txBody>
      </p:sp>
      <p:sp>
        <p:nvSpPr>
          <p:cNvPr id="161" name="Google Shape;161;p22"/>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62" name="Google Shape;162;p22"/>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63" name="Google Shape;163;p22"/>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3" name="Picture 4" descr="Graphical user interface, application, Word&#10;&#10;Description automatically generated">
            <a:extLst>
              <a:ext uri="{FF2B5EF4-FFF2-40B4-BE49-F238E27FC236}">
                <a16:creationId xmlns:a16="http://schemas.microsoft.com/office/drawing/2014/main" id="{8AD73354-51DE-4BD0-BF23-BD92820495A8}"/>
              </a:ext>
            </a:extLst>
          </p:cNvPr>
          <p:cNvPicPr>
            <a:picLocks noChangeAspect="1"/>
          </p:cNvPicPr>
          <p:nvPr/>
        </p:nvPicPr>
        <p:blipFill>
          <a:blip r:embed="rId5"/>
          <a:stretch>
            <a:fillRect/>
          </a:stretch>
        </p:blipFill>
        <p:spPr>
          <a:xfrm>
            <a:off x="453190" y="665059"/>
            <a:ext cx="4447672" cy="2339515"/>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4A661FE3-01F7-4CCB-9B9E-423E65C73D70}"/>
              </a:ext>
            </a:extLst>
          </p:cNvPr>
          <p:cNvPicPr>
            <a:picLocks noChangeAspect="1"/>
          </p:cNvPicPr>
          <p:nvPr/>
        </p:nvPicPr>
        <p:blipFill>
          <a:blip r:embed="rId6"/>
          <a:stretch>
            <a:fillRect/>
          </a:stretch>
        </p:blipFill>
        <p:spPr>
          <a:xfrm>
            <a:off x="4179583" y="2249414"/>
            <a:ext cx="4454466" cy="2584115"/>
          </a:xfrm>
          <a:prstGeom prst="rect">
            <a:avLst/>
          </a:prstGeom>
        </p:spPr>
      </p:pic>
    </p:spTree>
    <p:extLst>
      <p:ext uri="{BB962C8B-B14F-4D97-AF65-F5344CB8AC3E}">
        <p14:creationId xmlns:p14="http://schemas.microsoft.com/office/powerpoint/2010/main" val="2091594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028" name="Picture 4" descr="Spongebob brain on fire - Album on Imgur">
            <a:extLst>
              <a:ext uri="{FF2B5EF4-FFF2-40B4-BE49-F238E27FC236}">
                <a16:creationId xmlns:a16="http://schemas.microsoft.com/office/drawing/2014/main" id="{130E9440-AC41-48B9-82E2-12722C491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993" y="1807910"/>
            <a:ext cx="5588781" cy="2934110"/>
          </a:xfrm>
          <a:prstGeom prst="rect">
            <a:avLst/>
          </a:prstGeom>
          <a:noFill/>
          <a:extLst>
            <a:ext uri="{909E8E84-426E-40DD-AFC4-6F175D3DCCD1}">
              <a14:hiddenFill xmlns:a14="http://schemas.microsoft.com/office/drawing/2010/main">
                <a:solidFill>
                  <a:srgbClr val="FFFFFF"/>
                </a:solidFill>
              </a14:hiddenFill>
            </a:ext>
          </a:extLst>
        </p:spPr>
      </p:pic>
      <p:sp>
        <p:nvSpPr>
          <p:cNvPr id="159" name="Google Shape;159;p22"/>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Challenges and Issues - Monday</a:t>
            </a:r>
            <a:endParaRPr sz="2800">
              <a:solidFill>
                <a:srgbClr val="FF770D"/>
              </a:solidFill>
            </a:endParaRPr>
          </a:p>
        </p:txBody>
      </p:sp>
      <p:sp>
        <p:nvSpPr>
          <p:cNvPr id="161" name="Google Shape;161;p22"/>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62" name="Google Shape;162;p22"/>
          <p:cNvPicPr preferRelativeResize="0"/>
          <p:nvPr/>
        </p:nvPicPr>
        <p:blipFill>
          <a:blip r:embed="rId4">
            <a:alphaModFix/>
          </a:blip>
          <a:stretch>
            <a:fillRect/>
          </a:stretch>
        </p:blipFill>
        <p:spPr>
          <a:xfrm>
            <a:off x="0" y="4838075"/>
            <a:ext cx="1300150" cy="188425"/>
          </a:xfrm>
          <a:prstGeom prst="rect">
            <a:avLst/>
          </a:prstGeom>
          <a:noFill/>
          <a:ln>
            <a:noFill/>
          </a:ln>
        </p:spPr>
      </p:pic>
      <p:pic>
        <p:nvPicPr>
          <p:cNvPr id="163" name="Google Shape;163;p22"/>
          <p:cNvPicPr preferRelativeResize="0"/>
          <p:nvPr/>
        </p:nvPicPr>
        <p:blipFill>
          <a:blip r:embed="rId5">
            <a:alphaModFix/>
          </a:blip>
          <a:stretch>
            <a:fillRect/>
          </a:stretch>
        </p:blipFill>
        <p:spPr>
          <a:xfrm>
            <a:off x="7414725" y="109850"/>
            <a:ext cx="1563800" cy="432475"/>
          </a:xfrm>
          <a:prstGeom prst="rect">
            <a:avLst/>
          </a:prstGeom>
          <a:noFill/>
          <a:ln>
            <a:noFill/>
          </a:ln>
        </p:spPr>
      </p:pic>
      <p:pic>
        <p:nvPicPr>
          <p:cNvPr id="1030" name="Picture 6" descr="Spongebob Blowing Out Fire | Between Two Rocks">
            <a:extLst>
              <a:ext uri="{FF2B5EF4-FFF2-40B4-BE49-F238E27FC236}">
                <a16:creationId xmlns:a16="http://schemas.microsoft.com/office/drawing/2014/main" id="{21C67C7E-12A0-42CA-8112-93239EE3FBE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9222" y="2177821"/>
            <a:ext cx="3087794" cy="2315846"/>
          </a:xfrm>
          <a:prstGeom prst="rect">
            <a:avLst/>
          </a:prstGeom>
          <a:noFill/>
          <a:extLst>
            <a:ext uri="{909E8E84-426E-40DD-AFC4-6F175D3DCCD1}">
              <a14:hiddenFill xmlns:a14="http://schemas.microsoft.com/office/drawing/2010/main">
                <a:solidFill>
                  <a:srgbClr val="FFFFFF"/>
                </a:solidFill>
              </a14:hiddenFill>
            </a:ext>
          </a:extLst>
        </p:spPr>
      </p:pic>
      <p:sp>
        <p:nvSpPr>
          <p:cNvPr id="160" name="Google Shape;160;p22"/>
          <p:cNvSpPr txBox="1"/>
          <p:nvPr/>
        </p:nvSpPr>
        <p:spPr>
          <a:xfrm>
            <a:off x="3968726" y="779054"/>
            <a:ext cx="3705937" cy="744945"/>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sz="1100" dirty="0"/>
              <a:t>Stopped the instances on Saturday afternoon.</a:t>
            </a:r>
          </a:p>
          <a:p>
            <a:pPr marL="457200" lvl="0" indent="-298450" algn="l" rtl="0">
              <a:lnSpc>
                <a:spcPct val="115000"/>
              </a:lnSpc>
              <a:spcBef>
                <a:spcPts val="0"/>
              </a:spcBef>
              <a:spcAft>
                <a:spcPts val="0"/>
              </a:spcAft>
              <a:buSzPts val="1100"/>
              <a:buChar char="●"/>
            </a:pPr>
            <a:r>
              <a:rPr lang="en" sz="1100" dirty="0"/>
              <a:t>Started instances on Monday morning </a:t>
            </a:r>
          </a:p>
          <a:p>
            <a:pPr marL="457200" lvl="1" indent="-298450">
              <a:lnSpc>
                <a:spcPct val="115000"/>
              </a:lnSpc>
              <a:buSzPts val="1100"/>
              <a:buChar char="●"/>
            </a:pPr>
            <a:r>
              <a:rPr lang="en" sz="1100" dirty="0"/>
              <a:t>App won’t start</a:t>
            </a:r>
          </a:p>
          <a:p>
            <a:pPr marL="158750" lvl="0" algn="l" rtl="0">
              <a:lnSpc>
                <a:spcPct val="115000"/>
              </a:lnSpc>
              <a:spcBef>
                <a:spcPts val="0"/>
              </a:spcBef>
              <a:spcAft>
                <a:spcPts val="0"/>
              </a:spcAft>
              <a:buSzPts val="1100"/>
            </a:pPr>
            <a:endParaRPr lang="en" sz="1100" dirty="0"/>
          </a:p>
        </p:txBody>
      </p:sp>
      <p:pic>
        <p:nvPicPr>
          <p:cNvPr id="1026" name="Picture 2" descr="Spongebob Computer GIF - Spongebob Computer Fire GIFs">
            <a:extLst>
              <a:ext uri="{FF2B5EF4-FFF2-40B4-BE49-F238E27FC236}">
                <a16:creationId xmlns:a16="http://schemas.microsoft.com/office/drawing/2014/main" id="{1E121F59-F046-4CA3-A81F-DA5214457881}"/>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873226" y="960372"/>
            <a:ext cx="20955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706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Challenges and Issues – CI/CD Tools</a:t>
            </a:r>
            <a:endParaRPr sz="2800">
              <a:solidFill>
                <a:srgbClr val="FF770D"/>
              </a:solidFill>
            </a:endParaRPr>
          </a:p>
        </p:txBody>
      </p:sp>
      <p:sp>
        <p:nvSpPr>
          <p:cNvPr id="161" name="Google Shape;161;p22"/>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62" name="Google Shape;162;p22"/>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63" name="Google Shape;163;p22"/>
          <p:cNvPicPr preferRelativeResize="0"/>
          <p:nvPr/>
        </p:nvPicPr>
        <p:blipFill>
          <a:blip r:embed="rId4">
            <a:alphaModFix/>
          </a:blip>
          <a:stretch>
            <a:fillRect/>
          </a:stretch>
        </p:blipFill>
        <p:spPr>
          <a:xfrm>
            <a:off x="7414725" y="109850"/>
            <a:ext cx="1563800" cy="432475"/>
          </a:xfrm>
          <a:prstGeom prst="rect">
            <a:avLst/>
          </a:prstGeom>
          <a:noFill/>
          <a:ln>
            <a:noFill/>
          </a:ln>
        </p:spPr>
      </p:pic>
      <p:sp>
        <p:nvSpPr>
          <p:cNvPr id="160" name="Google Shape;160;p22"/>
          <p:cNvSpPr txBox="1"/>
          <p:nvPr/>
        </p:nvSpPr>
        <p:spPr>
          <a:xfrm>
            <a:off x="134687" y="1172239"/>
            <a:ext cx="3705937" cy="3135601"/>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sz="1100" dirty="0"/>
              <a:t>First time using CI/CD tools outside of the lab.</a:t>
            </a:r>
          </a:p>
          <a:p>
            <a:pPr marL="457200" lvl="0" indent="-298450" algn="l" rtl="0">
              <a:lnSpc>
                <a:spcPct val="115000"/>
              </a:lnSpc>
              <a:spcBef>
                <a:spcPts val="0"/>
              </a:spcBef>
              <a:spcAft>
                <a:spcPts val="0"/>
              </a:spcAft>
              <a:buSzPts val="1100"/>
              <a:buChar char="●"/>
            </a:pPr>
            <a:r>
              <a:rPr lang="en" sz="1100" dirty="0"/>
              <a:t>Codecommit difficult to setup vs Jenkins</a:t>
            </a:r>
          </a:p>
          <a:p>
            <a:pPr marL="457200" lvl="0" indent="-298450" algn="l" rtl="0">
              <a:lnSpc>
                <a:spcPct val="115000"/>
              </a:lnSpc>
              <a:spcBef>
                <a:spcPts val="0"/>
              </a:spcBef>
              <a:spcAft>
                <a:spcPts val="0"/>
              </a:spcAft>
              <a:buSzPts val="1100"/>
              <a:buChar char="●"/>
            </a:pPr>
            <a:r>
              <a:rPr lang="en" sz="1100" dirty="0"/>
              <a:t>Jenkins pipelines very straightforward and well documented.</a:t>
            </a:r>
          </a:p>
          <a:p>
            <a:pPr marL="158750" lvl="0" algn="l" rtl="0">
              <a:lnSpc>
                <a:spcPct val="115000"/>
              </a:lnSpc>
              <a:spcBef>
                <a:spcPts val="0"/>
              </a:spcBef>
              <a:spcAft>
                <a:spcPts val="0"/>
              </a:spcAft>
              <a:buSzPts val="1100"/>
            </a:pPr>
            <a:endParaRPr lang="en" sz="1100" dirty="0"/>
          </a:p>
          <a:p>
            <a:pPr marL="457200" lvl="0" indent="-298450" algn="l" rtl="0">
              <a:lnSpc>
                <a:spcPct val="115000"/>
              </a:lnSpc>
              <a:spcBef>
                <a:spcPts val="0"/>
              </a:spcBef>
              <a:spcAft>
                <a:spcPts val="0"/>
              </a:spcAft>
              <a:buSzPts val="1100"/>
              <a:buChar char="●"/>
            </a:pPr>
            <a:r>
              <a:rPr lang="en" sz="1100" dirty="0"/>
              <a:t>Tried to make a Python QA script.</a:t>
            </a:r>
          </a:p>
          <a:p>
            <a:pPr marL="457200" lvl="0" indent="-298450" algn="l" rtl="0">
              <a:lnSpc>
                <a:spcPct val="115000"/>
              </a:lnSpc>
              <a:spcBef>
                <a:spcPts val="0"/>
              </a:spcBef>
              <a:spcAft>
                <a:spcPts val="0"/>
              </a:spcAft>
              <a:buSzPts val="1100"/>
              <a:buChar char="●"/>
            </a:pPr>
            <a:r>
              <a:rPr lang="en" sz="1100" dirty="0"/>
              <a:t>Had trouble with Selenium web drivers.</a:t>
            </a:r>
          </a:p>
          <a:p>
            <a:pPr marL="457200" lvl="0" indent="-298450" algn="l" rtl="0">
              <a:lnSpc>
                <a:spcPct val="115000"/>
              </a:lnSpc>
              <a:spcBef>
                <a:spcPts val="0"/>
              </a:spcBef>
              <a:spcAft>
                <a:spcPts val="0"/>
              </a:spcAft>
              <a:buSzPts val="1100"/>
              <a:buChar char="●"/>
            </a:pPr>
            <a:r>
              <a:rPr lang="en" sz="1100" dirty="0"/>
              <a:t>Selenium Chromium didn’t run well in headless mode.</a:t>
            </a:r>
          </a:p>
          <a:p>
            <a:pPr marL="457200" lvl="0" indent="-298450" algn="l" rtl="0">
              <a:lnSpc>
                <a:spcPct val="115000"/>
              </a:lnSpc>
              <a:spcBef>
                <a:spcPts val="0"/>
              </a:spcBef>
              <a:spcAft>
                <a:spcPts val="0"/>
              </a:spcAft>
              <a:buSzPts val="1100"/>
              <a:buChar char="●"/>
            </a:pPr>
            <a:r>
              <a:rPr lang="en" sz="1100" dirty="0"/>
              <a:t>T2 micro not enough ram to run Chromium.</a:t>
            </a:r>
          </a:p>
          <a:p>
            <a:pPr marL="457200" lvl="0" indent="-298450" algn="l" rtl="0">
              <a:lnSpc>
                <a:spcPct val="115000"/>
              </a:lnSpc>
              <a:spcBef>
                <a:spcPts val="0"/>
              </a:spcBef>
              <a:spcAft>
                <a:spcPts val="0"/>
              </a:spcAft>
              <a:buSzPts val="1100"/>
              <a:buChar char="●"/>
            </a:pPr>
            <a:r>
              <a:rPr lang="en" sz="1100" dirty="0"/>
              <a:t>Switch to a simple bash script.</a:t>
            </a:r>
          </a:p>
          <a:p>
            <a:pPr marL="457200" lvl="0" indent="-298450" algn="l" rtl="0">
              <a:lnSpc>
                <a:spcPct val="115000"/>
              </a:lnSpc>
              <a:spcBef>
                <a:spcPts val="0"/>
              </a:spcBef>
              <a:spcAft>
                <a:spcPts val="0"/>
              </a:spcAft>
              <a:buSzPts val="1100"/>
              <a:buChar char="●"/>
            </a:pPr>
            <a:endParaRPr lang="en" sz="1100" dirty="0"/>
          </a:p>
          <a:p>
            <a:pPr marL="457200" lvl="0" indent="-298450" algn="l" rtl="0">
              <a:lnSpc>
                <a:spcPct val="115000"/>
              </a:lnSpc>
              <a:spcBef>
                <a:spcPts val="0"/>
              </a:spcBef>
              <a:spcAft>
                <a:spcPts val="0"/>
              </a:spcAft>
              <a:buSzPts val="1100"/>
              <a:buChar char="●"/>
            </a:pPr>
            <a:r>
              <a:rPr lang="en" sz="1100" dirty="0"/>
              <a:t>Learned a lot about CI/CD tools</a:t>
            </a:r>
          </a:p>
          <a:p>
            <a:pPr marL="457200" lvl="0" indent="-298450" algn="l" rtl="0">
              <a:lnSpc>
                <a:spcPct val="115000"/>
              </a:lnSpc>
              <a:spcBef>
                <a:spcPts val="0"/>
              </a:spcBef>
              <a:spcAft>
                <a:spcPts val="0"/>
              </a:spcAft>
              <a:buSzPts val="1100"/>
              <a:buChar char="●"/>
            </a:pPr>
            <a:r>
              <a:rPr lang="en" sz="1100" dirty="0"/>
              <a:t>Jenkins is a great tool for infrastructure as code.</a:t>
            </a:r>
          </a:p>
          <a:p>
            <a:pPr marL="457200" lvl="0" indent="-298450" algn="l" rtl="0">
              <a:lnSpc>
                <a:spcPct val="115000"/>
              </a:lnSpc>
              <a:spcBef>
                <a:spcPts val="0"/>
              </a:spcBef>
              <a:spcAft>
                <a:spcPts val="0"/>
              </a:spcAft>
              <a:buSzPts val="1100"/>
              <a:buChar char="●"/>
            </a:pPr>
            <a:r>
              <a:rPr lang="en" sz="1100" dirty="0"/>
              <a:t>DSL well documented, easy to use.</a:t>
            </a:r>
          </a:p>
          <a:p>
            <a:pPr marL="158750" lvl="0" algn="l" rtl="0">
              <a:lnSpc>
                <a:spcPct val="115000"/>
              </a:lnSpc>
              <a:spcBef>
                <a:spcPts val="0"/>
              </a:spcBef>
              <a:spcAft>
                <a:spcPts val="0"/>
              </a:spcAft>
              <a:buSzPts val="1100"/>
            </a:pPr>
            <a:endParaRPr lang="en" sz="1100" dirty="0"/>
          </a:p>
        </p:txBody>
      </p:sp>
      <p:pic>
        <p:nvPicPr>
          <p:cNvPr id="4098" name="Picture 2" descr="Caveman Spongebob RETURNS? - YouTube">
            <a:extLst>
              <a:ext uri="{FF2B5EF4-FFF2-40B4-BE49-F238E27FC236}">
                <a16:creationId xmlns:a16="http://schemas.microsoft.com/office/drawing/2014/main" id="{99592A0C-1941-4FB3-AE8A-352348B58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8604" y="1172239"/>
            <a:ext cx="4976037" cy="279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38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986C-351B-4F6A-BC8E-38408FAF5E9E}"/>
              </a:ext>
            </a:extLst>
          </p:cNvPr>
          <p:cNvSpPr>
            <a:spLocks noGrp="1"/>
          </p:cNvSpPr>
          <p:nvPr>
            <p:ph type="title"/>
          </p:nvPr>
        </p:nvSpPr>
        <p:spPr/>
        <p:txBody>
          <a:bodyPr/>
          <a:lstStyle/>
          <a:p>
            <a:pPr algn="ctr"/>
            <a:r>
              <a:rPr lang="en-US" sz="2800">
                <a:latin typeface="Arial"/>
              </a:rPr>
              <a:t>What Have We Learned?</a:t>
            </a:r>
            <a:endParaRPr lang="en-US"/>
          </a:p>
        </p:txBody>
      </p:sp>
      <p:pic>
        <p:nvPicPr>
          <p:cNvPr id="4" name="Picture 4" descr="A picture containing text, gear&#10;&#10;Description automatically generated">
            <a:extLst>
              <a:ext uri="{FF2B5EF4-FFF2-40B4-BE49-F238E27FC236}">
                <a16:creationId xmlns:a16="http://schemas.microsoft.com/office/drawing/2014/main" id="{1B01C66E-81B1-495E-9055-FB8337FCF043}"/>
              </a:ext>
            </a:extLst>
          </p:cNvPr>
          <p:cNvPicPr>
            <a:picLocks noChangeAspect="1"/>
          </p:cNvPicPr>
          <p:nvPr/>
        </p:nvPicPr>
        <p:blipFill>
          <a:blip r:embed="rId4"/>
          <a:stretch>
            <a:fillRect/>
          </a:stretch>
        </p:blipFill>
        <p:spPr>
          <a:xfrm>
            <a:off x="899652" y="1445147"/>
            <a:ext cx="2884025" cy="2253205"/>
          </a:xfrm>
          <a:prstGeom prst="rect">
            <a:avLst/>
          </a:prstGeom>
        </p:spPr>
      </p:pic>
      <p:sp>
        <p:nvSpPr>
          <p:cNvPr id="5" name="TextBox 4">
            <a:extLst>
              <a:ext uri="{FF2B5EF4-FFF2-40B4-BE49-F238E27FC236}">
                <a16:creationId xmlns:a16="http://schemas.microsoft.com/office/drawing/2014/main" id="{C1C9FD55-9921-426E-AFD8-59B8533B10E8}"/>
              </a:ext>
            </a:extLst>
          </p:cNvPr>
          <p:cNvSpPr txBox="1"/>
          <p:nvPr/>
        </p:nvSpPr>
        <p:spPr>
          <a:xfrm>
            <a:off x="4337914" y="1113307"/>
            <a:ext cx="4125772"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Char char="•"/>
            </a:pPr>
            <a:r>
              <a:rPr lang="en-US" dirty="0"/>
              <a:t>Web Development with Flask</a:t>
            </a:r>
          </a:p>
          <a:p>
            <a:pPr marL="285750" indent="-285750">
              <a:buChar char="•"/>
            </a:pPr>
            <a:r>
              <a:rPr lang="en-US" dirty="0"/>
              <a:t>Implementing a MySQL database with AWS RDS.</a:t>
            </a:r>
          </a:p>
          <a:p>
            <a:pPr marL="285750" indent="-285750">
              <a:buChar char="•"/>
            </a:pPr>
            <a:r>
              <a:rPr lang="en-US" dirty="0"/>
              <a:t>Using Git and GitHub for collaborative development and SCM.</a:t>
            </a:r>
          </a:p>
          <a:p>
            <a:pPr marL="285750" indent="-285750">
              <a:buChar char="•"/>
            </a:pPr>
            <a:r>
              <a:rPr lang="en-US" dirty="0"/>
              <a:t>Utilizing the AWS SDK for Python (boto3) to interact with AWS Resources.</a:t>
            </a:r>
          </a:p>
          <a:p>
            <a:pPr marL="285750" indent="-285750">
              <a:buChar char="•"/>
            </a:pPr>
            <a:r>
              <a:rPr lang="en-US" dirty="0"/>
              <a:t>Connecting various AWS Services together.</a:t>
            </a:r>
          </a:p>
          <a:p>
            <a:pPr marL="285750" indent="-285750">
              <a:buChar char="•"/>
            </a:pPr>
            <a:r>
              <a:rPr lang="en-US" dirty="0"/>
              <a:t>Continuous Integration/Deployment with Jenkins pipelines.</a:t>
            </a:r>
          </a:p>
          <a:p>
            <a:pPr marL="285750" indent="-285750">
              <a:buChar char="•"/>
            </a:pPr>
            <a:r>
              <a:rPr lang="en-US" dirty="0"/>
              <a:t>How to turn a simple Python application into an interactive website.</a:t>
            </a:r>
          </a:p>
          <a:p>
            <a:pPr marL="285750" indent="-285750">
              <a:buChar char="•"/>
            </a:pPr>
            <a:r>
              <a:rPr lang="en-US" dirty="0"/>
              <a:t>Resource Monitoring within AWS.</a:t>
            </a:r>
          </a:p>
          <a:p>
            <a:pPr marL="285750" indent="-285750">
              <a:buChar char="•"/>
            </a:pPr>
            <a:r>
              <a:rPr lang="en-US" dirty="0"/>
              <a:t>Mindfulness of cost management while operating in an AWS environment.</a:t>
            </a:r>
          </a:p>
        </p:txBody>
      </p:sp>
    </p:spTree>
    <p:extLst>
      <p:ext uri="{BB962C8B-B14F-4D97-AF65-F5344CB8AC3E}">
        <p14:creationId xmlns:p14="http://schemas.microsoft.com/office/powerpoint/2010/main" val="218654904"/>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Demo - App</a:t>
            </a:r>
            <a:endParaRPr sz="2800">
              <a:solidFill>
                <a:srgbClr val="FF770D"/>
              </a:solidFill>
            </a:endParaRPr>
          </a:p>
        </p:txBody>
      </p:sp>
      <p:sp>
        <p:nvSpPr>
          <p:cNvPr id="171" name="Google Shape;171;p23"/>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72" name="Google Shape;172;p23"/>
          <p:cNvPicPr preferRelativeResize="0"/>
          <p:nvPr/>
        </p:nvPicPr>
        <p:blipFill>
          <a:blip r:embed="rId5">
            <a:alphaModFix/>
          </a:blip>
          <a:stretch>
            <a:fillRect/>
          </a:stretch>
        </p:blipFill>
        <p:spPr>
          <a:xfrm>
            <a:off x="0" y="4838075"/>
            <a:ext cx="1300150" cy="188425"/>
          </a:xfrm>
          <a:prstGeom prst="rect">
            <a:avLst/>
          </a:prstGeom>
          <a:noFill/>
          <a:ln>
            <a:noFill/>
          </a:ln>
        </p:spPr>
      </p:pic>
      <p:pic>
        <p:nvPicPr>
          <p:cNvPr id="173" name="Google Shape;173;p23"/>
          <p:cNvPicPr preferRelativeResize="0"/>
          <p:nvPr/>
        </p:nvPicPr>
        <p:blipFill>
          <a:blip r:embed="rId6">
            <a:alphaModFix/>
          </a:blip>
          <a:stretch>
            <a:fillRect/>
          </a:stretch>
        </p:blipFill>
        <p:spPr>
          <a:xfrm>
            <a:off x="7414725" y="109850"/>
            <a:ext cx="1563800" cy="432475"/>
          </a:xfrm>
          <a:prstGeom prst="rect">
            <a:avLst/>
          </a:prstGeom>
          <a:noFill/>
          <a:ln>
            <a:noFill/>
          </a:ln>
        </p:spPr>
      </p:pic>
      <p:pic>
        <p:nvPicPr>
          <p:cNvPr id="3" name="app_demo_new">
            <a:hlinkClick r:id="" action="ppaction://media"/>
            <a:extLst>
              <a:ext uri="{FF2B5EF4-FFF2-40B4-BE49-F238E27FC236}">
                <a16:creationId xmlns:a16="http://schemas.microsoft.com/office/drawing/2014/main" id="{8249211C-66BC-4FA5-8FAF-A1EE52FB429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346339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dirty="0">
                <a:solidFill>
                  <a:srgbClr val="FF770D"/>
                </a:solidFill>
              </a:rPr>
              <a:t>Demo - Jenkins</a:t>
            </a:r>
            <a:endParaRPr sz="2800" dirty="0">
              <a:solidFill>
                <a:srgbClr val="FF770D"/>
              </a:solidFill>
            </a:endParaRPr>
          </a:p>
        </p:txBody>
      </p:sp>
      <p:sp>
        <p:nvSpPr>
          <p:cNvPr id="171" name="Google Shape;171;p23"/>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73" name="Google Shape;173;p23"/>
          <p:cNvPicPr preferRelativeResize="0"/>
          <p:nvPr/>
        </p:nvPicPr>
        <p:blipFill>
          <a:blip r:embed="rId3">
            <a:alphaModFix/>
          </a:blip>
          <a:stretch>
            <a:fillRect/>
          </a:stretch>
        </p:blipFill>
        <p:spPr>
          <a:xfrm>
            <a:off x="7414725" y="109850"/>
            <a:ext cx="1563800" cy="432475"/>
          </a:xfrm>
          <a:prstGeom prst="rect">
            <a:avLst/>
          </a:prstGeom>
          <a:noFill/>
          <a:ln>
            <a:noFill/>
          </a:ln>
        </p:spPr>
      </p:pic>
      <p:pic>
        <p:nvPicPr>
          <p:cNvPr id="4" name="Picture 3">
            <a:extLst>
              <a:ext uri="{FF2B5EF4-FFF2-40B4-BE49-F238E27FC236}">
                <a16:creationId xmlns:a16="http://schemas.microsoft.com/office/drawing/2014/main" id="{2102A4E0-26BC-4866-8C47-898B0A0A2C29}"/>
              </a:ext>
            </a:extLst>
          </p:cNvPr>
          <p:cNvPicPr>
            <a:picLocks noChangeAspect="1"/>
          </p:cNvPicPr>
          <p:nvPr/>
        </p:nvPicPr>
        <p:blipFill rotWithShape="1">
          <a:blip r:embed="rId4"/>
          <a:srcRect l="161" t="11889" r="-161" b="2136"/>
          <a:stretch/>
        </p:blipFill>
        <p:spPr>
          <a:xfrm>
            <a:off x="650075" y="537637"/>
            <a:ext cx="8065659" cy="4422140"/>
          </a:xfrm>
          <a:prstGeom prst="rect">
            <a:avLst/>
          </a:prstGeom>
        </p:spPr>
      </p:pic>
    </p:spTree>
    <p:extLst>
      <p:ext uri="{BB962C8B-B14F-4D97-AF65-F5344CB8AC3E}">
        <p14:creationId xmlns:p14="http://schemas.microsoft.com/office/powerpoint/2010/main" val="3074273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Demo - Jenkins</a:t>
            </a:r>
            <a:endParaRPr sz="2800">
              <a:solidFill>
                <a:srgbClr val="FF770D"/>
              </a:solidFill>
            </a:endParaRPr>
          </a:p>
        </p:txBody>
      </p:sp>
      <p:sp>
        <p:nvSpPr>
          <p:cNvPr id="171" name="Google Shape;171;p23"/>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72" name="Google Shape;172;p23"/>
          <p:cNvPicPr preferRelativeResize="0"/>
          <p:nvPr/>
        </p:nvPicPr>
        <p:blipFill>
          <a:blip r:embed="rId5">
            <a:alphaModFix/>
          </a:blip>
          <a:stretch>
            <a:fillRect/>
          </a:stretch>
        </p:blipFill>
        <p:spPr>
          <a:xfrm>
            <a:off x="0" y="4838075"/>
            <a:ext cx="1300150" cy="188425"/>
          </a:xfrm>
          <a:prstGeom prst="rect">
            <a:avLst/>
          </a:prstGeom>
          <a:noFill/>
          <a:ln>
            <a:noFill/>
          </a:ln>
        </p:spPr>
      </p:pic>
      <p:pic>
        <p:nvPicPr>
          <p:cNvPr id="173" name="Google Shape;173;p23"/>
          <p:cNvPicPr preferRelativeResize="0"/>
          <p:nvPr/>
        </p:nvPicPr>
        <p:blipFill>
          <a:blip r:embed="rId6">
            <a:alphaModFix/>
          </a:blip>
          <a:stretch>
            <a:fillRect/>
          </a:stretch>
        </p:blipFill>
        <p:spPr>
          <a:xfrm>
            <a:off x="7414725" y="109850"/>
            <a:ext cx="1563800" cy="432475"/>
          </a:xfrm>
          <a:prstGeom prst="rect">
            <a:avLst/>
          </a:prstGeom>
          <a:noFill/>
          <a:ln>
            <a:noFill/>
          </a:ln>
        </p:spPr>
      </p:pic>
      <p:sp>
        <p:nvSpPr>
          <p:cNvPr id="8" name="TextBox 7">
            <a:extLst>
              <a:ext uri="{FF2B5EF4-FFF2-40B4-BE49-F238E27FC236}">
                <a16:creationId xmlns:a16="http://schemas.microsoft.com/office/drawing/2014/main" id="{1F00C67B-0932-4656-BE34-27CA3C3D9A76}"/>
              </a:ext>
            </a:extLst>
          </p:cNvPr>
          <p:cNvSpPr txBox="1"/>
          <p:nvPr/>
        </p:nvSpPr>
        <p:spPr>
          <a:xfrm>
            <a:off x="1300150" y="1883121"/>
            <a:ext cx="7278986" cy="1938992"/>
          </a:xfrm>
          <a:prstGeom prst="rect">
            <a:avLst/>
          </a:prstGeom>
          <a:noFill/>
        </p:spPr>
        <p:txBody>
          <a:bodyPr wrap="square">
            <a:spAutoFit/>
          </a:bodyPr>
          <a:lstStyle/>
          <a:p>
            <a:r>
              <a:rPr lang="en-US" sz="6000"/>
              <a:t>DEMO GOES HERE!</a:t>
            </a:r>
          </a:p>
        </p:txBody>
      </p:sp>
      <p:pic>
        <p:nvPicPr>
          <p:cNvPr id="2" name="Jenkins_demo_update">
            <a:hlinkClick r:id="" action="ppaction://media"/>
            <a:extLst>
              <a:ext uri="{FF2B5EF4-FFF2-40B4-BE49-F238E27FC236}">
                <a16:creationId xmlns:a16="http://schemas.microsoft.com/office/drawing/2014/main" id="{A980116F-054D-4BBB-8979-C1C6D8D08EC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89714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Future State - What we would add</a:t>
            </a:r>
            <a:endParaRPr sz="2800">
              <a:solidFill>
                <a:srgbClr val="FF770D"/>
              </a:solidFill>
            </a:endParaRPr>
          </a:p>
        </p:txBody>
      </p:sp>
      <p:sp>
        <p:nvSpPr>
          <p:cNvPr id="180" name="Google Shape;180;p24"/>
          <p:cNvSpPr txBox="1"/>
          <p:nvPr/>
        </p:nvSpPr>
        <p:spPr>
          <a:xfrm>
            <a:off x="311027" y="904571"/>
            <a:ext cx="4603051" cy="3191434"/>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Arial" panose="020B0604020202020204" pitchFamily="34" charset="0"/>
              <a:buChar char="•"/>
            </a:pPr>
            <a:r>
              <a:rPr lang="en-US" sz="1100" err="1"/>
              <a:t>Dockerize</a:t>
            </a:r>
            <a:r>
              <a:rPr lang="en-US" sz="1100"/>
              <a:t> the </a:t>
            </a:r>
            <a:r>
              <a:rPr lang="en-US" sz="1100" err="1"/>
              <a:t>Madlibs</a:t>
            </a:r>
            <a:r>
              <a:rPr lang="en-US" sz="1100"/>
              <a:t> application for portability and experiment with AWS ECS or EKS for scalability and more efficient deployment.</a:t>
            </a:r>
          </a:p>
          <a:p>
            <a:pPr lvl="0" algn="l" rtl="0">
              <a:lnSpc>
                <a:spcPct val="115000"/>
              </a:lnSpc>
              <a:spcBef>
                <a:spcPts val="0"/>
              </a:spcBef>
              <a:spcAft>
                <a:spcPts val="0"/>
              </a:spcAft>
            </a:pPr>
            <a:endParaRPr lang="en-US" sz="1100"/>
          </a:p>
          <a:p>
            <a:pPr marL="171450" lvl="0" indent="-171450" algn="l" rtl="0">
              <a:lnSpc>
                <a:spcPct val="115000"/>
              </a:lnSpc>
              <a:spcBef>
                <a:spcPts val="0"/>
              </a:spcBef>
              <a:spcAft>
                <a:spcPts val="0"/>
              </a:spcAft>
              <a:buFont typeface="Arial" panose="020B0604020202020204" pitchFamily="34" charset="0"/>
              <a:buChar char="•"/>
            </a:pPr>
            <a:r>
              <a:rPr lang="en-US" sz="1100"/>
              <a:t>Expand Jenkins testing stages to include input verification.</a:t>
            </a:r>
          </a:p>
          <a:p>
            <a:pPr lvl="0" algn="l" rtl="0">
              <a:lnSpc>
                <a:spcPct val="115000"/>
              </a:lnSpc>
              <a:spcBef>
                <a:spcPts val="0"/>
              </a:spcBef>
              <a:spcAft>
                <a:spcPts val="0"/>
              </a:spcAft>
            </a:pPr>
            <a:endParaRPr lang="en-US" sz="1100"/>
          </a:p>
          <a:p>
            <a:pPr marL="171450" indent="-171450">
              <a:lnSpc>
                <a:spcPct val="114999"/>
              </a:lnSpc>
              <a:buFont typeface="Arial" panose="020B0604020202020204" pitchFamily="34" charset="0"/>
              <a:buChar char="•"/>
            </a:pPr>
            <a:r>
              <a:rPr lang="en-US" sz="1100"/>
              <a:t>Continue to develop the application so that input fields are not automatically filled when the user initially loads the webpage and continue to build the user experience.</a:t>
            </a:r>
          </a:p>
          <a:p>
            <a:pPr>
              <a:lnSpc>
                <a:spcPct val="114999"/>
              </a:lnSpc>
            </a:pPr>
            <a:endParaRPr lang="en-US" sz="1100"/>
          </a:p>
          <a:p>
            <a:pPr marL="171450" indent="-171450">
              <a:lnSpc>
                <a:spcPct val="114999"/>
              </a:lnSpc>
              <a:buFont typeface="Arial" panose="020B0604020202020204" pitchFamily="34" charset="0"/>
              <a:buChar char="•"/>
            </a:pPr>
            <a:r>
              <a:rPr lang="en-US" sz="1100"/>
              <a:t>Normalize RDS database and optimize the queries made from the web application.</a:t>
            </a:r>
          </a:p>
          <a:p>
            <a:pPr marL="171450" lvl="3" indent="-171450">
              <a:lnSpc>
                <a:spcPct val="114999"/>
              </a:lnSpc>
              <a:buFont typeface="Arial" panose="020B0604020202020204" pitchFamily="34" charset="0"/>
              <a:buChar char="•"/>
            </a:pPr>
            <a:endParaRPr lang="en-US" sz="1100"/>
          </a:p>
          <a:p>
            <a:pPr marL="171450" indent="-171450">
              <a:lnSpc>
                <a:spcPct val="114999"/>
              </a:lnSpc>
              <a:buFont typeface="Arial" panose="020B0604020202020204" pitchFamily="34" charset="0"/>
              <a:buChar char="•"/>
            </a:pPr>
            <a:endParaRPr lang="en-US" sz="1100"/>
          </a:p>
        </p:txBody>
      </p:sp>
      <p:sp>
        <p:nvSpPr>
          <p:cNvPr id="181" name="Google Shape;181;p24"/>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82" name="Google Shape;182;p24"/>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83" name="Google Shape;183;p24"/>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1028" name="Picture 4" descr="Considering Docker? Consider Security First - Cisco ...">
            <a:extLst>
              <a:ext uri="{FF2B5EF4-FFF2-40B4-BE49-F238E27FC236}">
                <a16:creationId xmlns:a16="http://schemas.microsoft.com/office/drawing/2014/main" id="{6CD95C25-D522-4931-93A6-458635213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828" y="555373"/>
            <a:ext cx="1386932" cy="11647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997828-2431-445E-A3FC-FE17BA39A748}"/>
              </a:ext>
            </a:extLst>
          </p:cNvPr>
          <p:cNvPicPr>
            <a:picLocks noChangeAspect="1"/>
          </p:cNvPicPr>
          <p:nvPr/>
        </p:nvPicPr>
        <p:blipFill>
          <a:blip r:embed="rId6"/>
          <a:stretch>
            <a:fillRect/>
          </a:stretch>
        </p:blipFill>
        <p:spPr>
          <a:xfrm>
            <a:off x="7006584" y="579605"/>
            <a:ext cx="1285840" cy="1432056"/>
          </a:xfrm>
          <a:prstGeom prst="rect">
            <a:avLst/>
          </a:prstGeom>
        </p:spPr>
      </p:pic>
      <p:pic>
        <p:nvPicPr>
          <p:cNvPr id="5" name="Picture 4">
            <a:extLst>
              <a:ext uri="{FF2B5EF4-FFF2-40B4-BE49-F238E27FC236}">
                <a16:creationId xmlns:a16="http://schemas.microsoft.com/office/drawing/2014/main" id="{41892F9D-45B8-48B6-A448-29879BF94082}"/>
              </a:ext>
            </a:extLst>
          </p:cNvPr>
          <p:cNvPicPr>
            <a:picLocks noChangeAspect="1"/>
          </p:cNvPicPr>
          <p:nvPr/>
        </p:nvPicPr>
        <p:blipFill>
          <a:blip r:embed="rId7"/>
          <a:stretch>
            <a:fillRect/>
          </a:stretch>
        </p:blipFill>
        <p:spPr>
          <a:xfrm>
            <a:off x="6030931" y="1775220"/>
            <a:ext cx="1123337" cy="99878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Q &amp; A - Ask us anything</a:t>
            </a:r>
            <a:endParaRPr sz="2800">
              <a:solidFill>
                <a:srgbClr val="FF770D"/>
              </a:solidFill>
            </a:endParaRPr>
          </a:p>
        </p:txBody>
      </p:sp>
      <p:sp>
        <p:nvSpPr>
          <p:cNvPr id="191" name="Google Shape;191;p25"/>
          <p:cNvSpPr txBox="1"/>
          <p:nvPr/>
        </p:nvSpPr>
        <p:spPr>
          <a:xfrm>
            <a:off x="283029" y="1536777"/>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92" name="Google Shape;192;p25"/>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93" name="Google Shape;193;p25"/>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3" name="Picture 2" descr="Diagram&#10;&#10;Description automatically generated with low confidence">
            <a:extLst>
              <a:ext uri="{FF2B5EF4-FFF2-40B4-BE49-F238E27FC236}">
                <a16:creationId xmlns:a16="http://schemas.microsoft.com/office/drawing/2014/main" id="{BD57546B-BA02-4540-841C-A268938F6BFD}"/>
              </a:ext>
            </a:extLst>
          </p:cNvPr>
          <p:cNvPicPr>
            <a:picLocks noChangeAspect="1"/>
          </p:cNvPicPr>
          <p:nvPr/>
        </p:nvPicPr>
        <p:blipFill rotWithShape="1">
          <a:blip r:embed="rId5"/>
          <a:srcRect t="9726" b="908"/>
          <a:stretch/>
        </p:blipFill>
        <p:spPr>
          <a:xfrm>
            <a:off x="1098797" y="563450"/>
            <a:ext cx="6946405" cy="41544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ctrTitle"/>
          </p:nvPr>
        </p:nvSpPr>
        <p:spPr>
          <a:xfrm>
            <a:off x="1004150" y="2734028"/>
            <a:ext cx="7136700" cy="401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sz="5200"/>
          </a:p>
          <a:p>
            <a:r>
              <a:rPr lang="en" sz="5200"/>
              <a:t>TEAM 1: Thanksgiving Madlib Website</a:t>
            </a:r>
          </a:p>
        </p:txBody>
      </p:sp>
      <p:sp>
        <p:nvSpPr>
          <p:cNvPr id="101" name="Google Shape;101;p17"/>
          <p:cNvSpPr txBox="1">
            <a:spLocks noGrp="1"/>
          </p:cNvSpPr>
          <p:nvPr>
            <p:ph type="subTitle" idx="1"/>
          </p:nvPr>
        </p:nvSpPr>
        <p:spPr>
          <a:xfrm>
            <a:off x="2137225" y="2736930"/>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Official Project for the Booze Allen Cloud Excellence Program</a:t>
            </a:r>
            <a:endParaRPr/>
          </a:p>
        </p:txBody>
      </p:sp>
      <p:sp>
        <p:nvSpPr>
          <p:cNvPr id="102" name="Google Shape;102;p17"/>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www.webagesolutions.com|1.877.517.6540</a:t>
            </a:r>
            <a:endParaRPr sz="1000">
              <a:solidFill>
                <a:srgbClr val="FFFFFF"/>
              </a:solidFill>
              <a:latin typeface="Roboto"/>
              <a:ea typeface="Roboto"/>
              <a:cs typeface="Roboto"/>
              <a:sym typeface="Roboto"/>
            </a:endParaRPr>
          </a:p>
        </p:txBody>
      </p:sp>
      <p:pic>
        <p:nvPicPr>
          <p:cNvPr id="103" name="Google Shape;103;p17"/>
          <p:cNvPicPr preferRelativeResize="0"/>
          <p:nvPr/>
        </p:nvPicPr>
        <p:blipFill>
          <a:blip r:embed="rId4">
            <a:alphaModFix/>
          </a:blip>
          <a:stretch>
            <a:fillRect/>
          </a:stretch>
        </p:blipFill>
        <p:spPr>
          <a:xfrm>
            <a:off x="0" y="4838075"/>
            <a:ext cx="1300150" cy="188425"/>
          </a:xfrm>
          <a:prstGeom prst="rect">
            <a:avLst/>
          </a:prstGeom>
          <a:noFill/>
          <a:ln>
            <a:noFill/>
          </a:ln>
        </p:spPr>
      </p:pic>
      <p:pic>
        <p:nvPicPr>
          <p:cNvPr id="104" name="Google Shape;104;p17"/>
          <p:cNvPicPr preferRelativeResize="0"/>
          <p:nvPr/>
        </p:nvPicPr>
        <p:blipFill>
          <a:blip r:embed="rId5">
            <a:alphaModFix/>
          </a:blip>
          <a:stretch>
            <a:fillRect/>
          </a:stretch>
        </p:blipFill>
        <p:spPr>
          <a:xfrm>
            <a:off x="7414725" y="109850"/>
            <a:ext cx="1563800" cy="432475"/>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ctrTitle"/>
          </p:nvPr>
        </p:nvSpPr>
        <p:spPr>
          <a:xfrm>
            <a:off x="704850" y="1649606"/>
            <a:ext cx="7867500" cy="13977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lt1"/>
              </a:buClr>
              <a:buSzPts val="5300"/>
              <a:buFont typeface="Oswald"/>
              <a:buNone/>
            </a:pPr>
            <a:r>
              <a:rPr lang="en" sz="3600"/>
              <a:t>Thank you!!!</a:t>
            </a:r>
            <a:endParaRPr sz="3600"/>
          </a:p>
        </p:txBody>
      </p:sp>
      <p:sp>
        <p:nvSpPr>
          <p:cNvPr id="200" name="Google Shape;200;p26"/>
          <p:cNvSpPr txBox="1">
            <a:spLocks noGrp="1"/>
          </p:cNvSpPr>
          <p:nvPr>
            <p:ph type="body" idx="2"/>
          </p:nvPr>
        </p:nvSpPr>
        <p:spPr>
          <a:xfrm>
            <a:off x="504824" y="4446684"/>
            <a:ext cx="3757500" cy="259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900"/>
              <a:buNone/>
            </a:pPr>
            <a:r>
              <a:rPr lang="en" sz="1100" i="1"/>
              <a:t>MARCH 2021</a:t>
            </a:r>
            <a:endParaRPr sz="1100"/>
          </a:p>
        </p:txBody>
      </p:sp>
      <p:pic>
        <p:nvPicPr>
          <p:cNvPr id="201" name="Google Shape;201;p26"/>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202" name="Google Shape;202;p26"/>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2"/>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Challenges and Issues – Dev Access </a:t>
            </a:r>
            <a:endParaRPr sz="2800">
              <a:solidFill>
                <a:srgbClr val="FF770D"/>
              </a:solidFill>
            </a:endParaRPr>
          </a:p>
        </p:txBody>
      </p:sp>
      <p:sp>
        <p:nvSpPr>
          <p:cNvPr id="161" name="Google Shape;161;p22"/>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62" name="Google Shape;162;p22"/>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63" name="Google Shape;163;p22"/>
          <p:cNvPicPr preferRelativeResize="0"/>
          <p:nvPr/>
        </p:nvPicPr>
        <p:blipFill>
          <a:blip r:embed="rId4">
            <a:alphaModFix/>
          </a:blip>
          <a:stretch>
            <a:fillRect/>
          </a:stretch>
        </p:blipFill>
        <p:spPr>
          <a:xfrm>
            <a:off x="7414725" y="109850"/>
            <a:ext cx="1563800" cy="432475"/>
          </a:xfrm>
          <a:prstGeom prst="rect">
            <a:avLst/>
          </a:prstGeom>
          <a:noFill/>
          <a:ln>
            <a:noFill/>
          </a:ln>
        </p:spPr>
      </p:pic>
      <p:sp>
        <p:nvSpPr>
          <p:cNvPr id="160" name="Google Shape;160;p22"/>
          <p:cNvSpPr txBox="1"/>
          <p:nvPr/>
        </p:nvSpPr>
        <p:spPr>
          <a:xfrm>
            <a:off x="148022" y="934993"/>
            <a:ext cx="4615364" cy="3473974"/>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sz="1100"/>
              <a:t>How to both secure the environment and give the developers access?</a:t>
            </a:r>
          </a:p>
          <a:p>
            <a:pPr marL="457200" lvl="0" indent="-298450" algn="l" rtl="0">
              <a:lnSpc>
                <a:spcPct val="115000"/>
              </a:lnSpc>
              <a:spcBef>
                <a:spcPts val="0"/>
              </a:spcBef>
              <a:spcAft>
                <a:spcPts val="0"/>
              </a:spcAft>
              <a:buSzPts val="1100"/>
              <a:buChar char="●"/>
            </a:pPr>
            <a:r>
              <a:rPr lang="en" sz="1100"/>
              <a:t>SQL server shouldn’t be public.</a:t>
            </a:r>
          </a:p>
          <a:p>
            <a:pPr marL="457200" lvl="0" indent="-298450" algn="l" rtl="0">
              <a:lnSpc>
                <a:spcPct val="115000"/>
              </a:lnSpc>
              <a:spcBef>
                <a:spcPts val="0"/>
              </a:spcBef>
              <a:spcAft>
                <a:spcPts val="0"/>
              </a:spcAft>
              <a:buSzPts val="1100"/>
              <a:buChar char="●"/>
            </a:pPr>
            <a:r>
              <a:rPr lang="en" sz="1100"/>
              <a:t>Devs need access to MySQL server to test code on local machine.</a:t>
            </a:r>
          </a:p>
          <a:p>
            <a:pPr marL="457200" lvl="0" indent="-298450" algn="l" rtl="0">
              <a:lnSpc>
                <a:spcPct val="115000"/>
              </a:lnSpc>
              <a:spcBef>
                <a:spcPts val="0"/>
              </a:spcBef>
              <a:spcAft>
                <a:spcPts val="0"/>
              </a:spcAft>
              <a:buSzPts val="1100"/>
              <a:buChar char="●"/>
            </a:pPr>
            <a:r>
              <a:rPr lang="en" sz="1100"/>
              <a:t>Devs cannot push code everytime they need to test a code deployment, would result in 1000 code changes.</a:t>
            </a:r>
          </a:p>
          <a:p>
            <a:pPr marL="457200" lvl="0" indent="-298450" algn="l" rtl="0">
              <a:lnSpc>
                <a:spcPct val="115000"/>
              </a:lnSpc>
              <a:spcBef>
                <a:spcPts val="0"/>
              </a:spcBef>
              <a:spcAft>
                <a:spcPts val="0"/>
              </a:spcAft>
              <a:buSzPts val="1100"/>
              <a:buChar char="●"/>
            </a:pPr>
            <a:r>
              <a:rPr lang="en" sz="1100"/>
              <a:t>How to give the Devs access without exposing server to internet?</a:t>
            </a:r>
          </a:p>
          <a:p>
            <a:pPr marL="457200" lvl="0" indent="-298450" algn="l" rtl="0">
              <a:lnSpc>
                <a:spcPct val="115000"/>
              </a:lnSpc>
              <a:spcBef>
                <a:spcPts val="0"/>
              </a:spcBef>
              <a:spcAft>
                <a:spcPts val="0"/>
              </a:spcAft>
              <a:buSzPts val="1100"/>
              <a:buChar char="●"/>
            </a:pPr>
            <a:r>
              <a:rPr lang="en" sz="1100"/>
              <a:t>Need a VPN/Direct connect for dev access to MySQL for dev.</a:t>
            </a:r>
          </a:p>
          <a:p>
            <a:pPr marL="457200" lvl="0" indent="-298450" algn="l" rtl="0">
              <a:lnSpc>
                <a:spcPct val="115000"/>
              </a:lnSpc>
              <a:spcBef>
                <a:spcPts val="0"/>
              </a:spcBef>
              <a:spcAft>
                <a:spcPts val="0"/>
              </a:spcAft>
              <a:buSzPts val="1100"/>
              <a:buChar char="●"/>
            </a:pPr>
            <a:endParaRPr lang="en" sz="1100"/>
          </a:p>
          <a:p>
            <a:pPr marL="457200" lvl="0" indent="-298450" algn="l" rtl="0">
              <a:lnSpc>
                <a:spcPct val="115000"/>
              </a:lnSpc>
              <a:spcBef>
                <a:spcPts val="0"/>
              </a:spcBef>
              <a:spcAft>
                <a:spcPts val="0"/>
              </a:spcAft>
              <a:buSzPts val="1100"/>
              <a:buChar char="●"/>
            </a:pPr>
            <a:r>
              <a:rPr lang="en" sz="1100"/>
              <a:t>This is an example of challenges to meet the needs of devs while also providing a securing the environment.</a:t>
            </a:r>
          </a:p>
          <a:p>
            <a:pPr marL="158750" lvl="0" algn="l" rtl="0">
              <a:lnSpc>
                <a:spcPct val="115000"/>
              </a:lnSpc>
              <a:spcBef>
                <a:spcPts val="0"/>
              </a:spcBef>
              <a:spcAft>
                <a:spcPts val="0"/>
              </a:spcAft>
              <a:buSzPts val="1100"/>
            </a:pPr>
            <a:endParaRPr lang="en" sz="1100"/>
          </a:p>
        </p:txBody>
      </p:sp>
      <p:pic>
        <p:nvPicPr>
          <p:cNvPr id="6146" name="Picture 2" descr="Vpn Illustrations, Royalty-Free Vector Graphics &amp;amp; Clip Art - iStock">
            <a:extLst>
              <a:ext uri="{FF2B5EF4-FFF2-40B4-BE49-F238E27FC236}">
                <a16:creationId xmlns:a16="http://schemas.microsoft.com/office/drawing/2014/main" id="{B32D85C2-BBED-4C6D-90FF-FAC98C17E8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720" y="553163"/>
            <a:ext cx="2006009" cy="200600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rank the guard | Encyclopedia SpongeBobia | Fandom">
            <a:extLst>
              <a:ext uri="{FF2B5EF4-FFF2-40B4-BE49-F238E27FC236}">
                <a16:creationId xmlns:a16="http://schemas.microsoft.com/office/drawing/2014/main" id="{729D1030-62B0-44BF-9BB1-DEC51CE249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174393" y="1200514"/>
            <a:ext cx="1237327" cy="2738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707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58"/>
        <p:cNvGrpSpPr/>
        <p:nvPr/>
      </p:nvGrpSpPr>
      <p:grpSpPr>
        <a:xfrm>
          <a:off x="0" y="0"/>
          <a:ext cx="0" cy="0"/>
          <a:chOff x="0" y="0"/>
          <a:chExt cx="0" cy="0"/>
        </a:xfrm>
      </p:grpSpPr>
      <p:sp>
        <p:nvSpPr>
          <p:cNvPr id="159" name="Google Shape;159;p22"/>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Challenges and Issues – Cost Management</a:t>
            </a:r>
            <a:endParaRPr sz="2800">
              <a:solidFill>
                <a:srgbClr val="FF770D"/>
              </a:solidFill>
            </a:endParaRPr>
          </a:p>
        </p:txBody>
      </p:sp>
      <p:sp>
        <p:nvSpPr>
          <p:cNvPr id="161" name="Google Shape;161;p22"/>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62" name="Google Shape;162;p22"/>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63" name="Google Shape;163;p22"/>
          <p:cNvPicPr preferRelativeResize="0"/>
          <p:nvPr/>
        </p:nvPicPr>
        <p:blipFill>
          <a:blip r:embed="rId4">
            <a:alphaModFix/>
          </a:blip>
          <a:stretch>
            <a:fillRect/>
          </a:stretch>
        </p:blipFill>
        <p:spPr>
          <a:xfrm>
            <a:off x="7414725" y="109850"/>
            <a:ext cx="1563800" cy="432475"/>
          </a:xfrm>
          <a:prstGeom prst="rect">
            <a:avLst/>
          </a:prstGeom>
          <a:noFill/>
          <a:ln>
            <a:noFill/>
          </a:ln>
        </p:spPr>
      </p:pic>
      <p:sp>
        <p:nvSpPr>
          <p:cNvPr id="160" name="Google Shape;160;p22"/>
          <p:cNvSpPr txBox="1"/>
          <p:nvPr/>
        </p:nvSpPr>
        <p:spPr>
          <a:xfrm>
            <a:off x="6461227" y="1065561"/>
            <a:ext cx="2682774" cy="1932819"/>
          </a:xfrm>
          <a:prstGeom prst="rect">
            <a:avLst/>
          </a:prstGeom>
          <a:noFill/>
          <a:ln>
            <a:noFill/>
          </a:ln>
        </p:spPr>
        <p:txBody>
          <a:bodyPr spcFirstLastPara="1" wrap="square" lIns="91425" tIns="91425" rIns="91425" bIns="91425" anchor="t" anchorCtr="0">
            <a:noAutofit/>
          </a:bodyPr>
          <a:lstStyle/>
          <a:p>
            <a:pPr marL="158750" lvl="0" algn="l" rtl="0">
              <a:lnSpc>
                <a:spcPct val="115000"/>
              </a:lnSpc>
              <a:spcBef>
                <a:spcPts val="0"/>
              </a:spcBef>
              <a:spcAft>
                <a:spcPts val="0"/>
              </a:spcAft>
              <a:buSzPts val="1100"/>
            </a:pPr>
            <a:r>
              <a:rPr lang="en" sz="1100" b="1"/>
              <a:t>Cost Management</a:t>
            </a:r>
          </a:p>
          <a:p>
            <a:pPr marL="457200" lvl="0" indent="-298450" algn="l" rtl="0">
              <a:lnSpc>
                <a:spcPct val="115000"/>
              </a:lnSpc>
              <a:spcBef>
                <a:spcPts val="0"/>
              </a:spcBef>
              <a:spcAft>
                <a:spcPts val="0"/>
              </a:spcAft>
              <a:buSzPts val="1100"/>
              <a:buChar char="●"/>
            </a:pPr>
            <a:r>
              <a:rPr lang="en" sz="1100"/>
              <a:t>Attempted to stay in free tier</a:t>
            </a:r>
          </a:p>
          <a:p>
            <a:pPr marL="457200" lvl="0" indent="-298450" algn="l" rtl="0">
              <a:lnSpc>
                <a:spcPct val="115000"/>
              </a:lnSpc>
              <a:spcBef>
                <a:spcPts val="0"/>
              </a:spcBef>
              <a:spcAft>
                <a:spcPts val="0"/>
              </a:spcAft>
              <a:buSzPts val="1100"/>
              <a:buChar char="●"/>
            </a:pPr>
            <a:r>
              <a:rPr lang="en" sz="1100"/>
              <a:t>It lacked the features we needed for Python + Flask.</a:t>
            </a:r>
          </a:p>
          <a:p>
            <a:pPr marL="457200" lvl="0" indent="-298450" algn="l" rtl="0">
              <a:lnSpc>
                <a:spcPct val="115000"/>
              </a:lnSpc>
              <a:spcBef>
                <a:spcPts val="0"/>
              </a:spcBef>
              <a:spcAft>
                <a:spcPts val="0"/>
              </a:spcAft>
              <a:buSzPts val="1100"/>
              <a:buChar char="●"/>
            </a:pPr>
            <a:r>
              <a:rPr lang="en" sz="1100"/>
              <a:t>We wanted to do a few more things.</a:t>
            </a:r>
          </a:p>
          <a:p>
            <a:pPr marL="457200" lvl="1" indent="-298450">
              <a:lnSpc>
                <a:spcPct val="115000"/>
              </a:lnSpc>
              <a:buSzPts val="1100"/>
              <a:buChar char="●"/>
            </a:pPr>
            <a:r>
              <a:rPr lang="en" sz="1100"/>
              <a:t>Add HTTPS, Cloudwatch alerts, selenium. </a:t>
            </a:r>
          </a:p>
        </p:txBody>
      </p:sp>
      <p:pic>
        <p:nvPicPr>
          <p:cNvPr id="3" name="Picture 2">
            <a:extLst>
              <a:ext uri="{FF2B5EF4-FFF2-40B4-BE49-F238E27FC236}">
                <a16:creationId xmlns:a16="http://schemas.microsoft.com/office/drawing/2014/main" id="{99C2DADB-FD14-437F-A09C-732601E83352}"/>
              </a:ext>
            </a:extLst>
          </p:cNvPr>
          <p:cNvPicPr>
            <a:picLocks noChangeAspect="1"/>
          </p:cNvPicPr>
          <p:nvPr/>
        </p:nvPicPr>
        <p:blipFill>
          <a:blip r:embed="rId5"/>
          <a:stretch>
            <a:fillRect/>
          </a:stretch>
        </p:blipFill>
        <p:spPr>
          <a:xfrm>
            <a:off x="126972" y="660849"/>
            <a:ext cx="6490458" cy="3836316"/>
          </a:xfrm>
          <a:prstGeom prst="rect">
            <a:avLst/>
          </a:prstGeom>
        </p:spPr>
      </p:pic>
    </p:spTree>
    <p:extLst>
      <p:ext uri="{BB962C8B-B14F-4D97-AF65-F5344CB8AC3E}">
        <p14:creationId xmlns:p14="http://schemas.microsoft.com/office/powerpoint/2010/main" val="276053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p23"/>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Demo - Jenkins</a:t>
            </a:r>
            <a:endParaRPr sz="2800">
              <a:solidFill>
                <a:srgbClr val="FF770D"/>
              </a:solidFill>
            </a:endParaRPr>
          </a:p>
        </p:txBody>
      </p:sp>
      <p:sp>
        <p:nvSpPr>
          <p:cNvPr id="171" name="Google Shape;171;p23"/>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72" name="Google Shape;172;p23"/>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73" name="Google Shape;173;p23"/>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4" name="Picture 3">
            <a:extLst>
              <a:ext uri="{FF2B5EF4-FFF2-40B4-BE49-F238E27FC236}">
                <a16:creationId xmlns:a16="http://schemas.microsoft.com/office/drawing/2014/main" id="{A9DFC4B4-69DC-4239-91ED-3F1B35C2CE24}"/>
              </a:ext>
            </a:extLst>
          </p:cNvPr>
          <p:cNvPicPr>
            <a:picLocks noChangeAspect="1"/>
          </p:cNvPicPr>
          <p:nvPr/>
        </p:nvPicPr>
        <p:blipFill>
          <a:blip r:embed="rId5"/>
          <a:stretch>
            <a:fillRect/>
          </a:stretch>
        </p:blipFill>
        <p:spPr>
          <a:xfrm>
            <a:off x="1740053" y="1200615"/>
            <a:ext cx="4879942" cy="3238456"/>
          </a:xfrm>
          <a:prstGeom prst="rect">
            <a:avLst/>
          </a:prstGeom>
        </p:spPr>
      </p:pic>
      <p:sp>
        <p:nvSpPr>
          <p:cNvPr id="5" name="TextBox 4">
            <a:extLst>
              <a:ext uri="{FF2B5EF4-FFF2-40B4-BE49-F238E27FC236}">
                <a16:creationId xmlns:a16="http://schemas.microsoft.com/office/drawing/2014/main" id="{33B5B215-1099-44EE-A0E6-6DAF521D2A4D}"/>
              </a:ext>
            </a:extLst>
          </p:cNvPr>
          <p:cNvSpPr txBox="1"/>
          <p:nvPr/>
        </p:nvSpPr>
        <p:spPr>
          <a:xfrm>
            <a:off x="2932727" y="812851"/>
            <a:ext cx="2494594" cy="307777"/>
          </a:xfrm>
          <a:prstGeom prst="rect">
            <a:avLst/>
          </a:prstGeom>
          <a:noFill/>
        </p:spPr>
        <p:txBody>
          <a:bodyPr wrap="none" rtlCol="0">
            <a:spAutoFit/>
          </a:bodyPr>
          <a:lstStyle/>
          <a:p>
            <a:r>
              <a:rPr lang="en-US" err="1"/>
              <a:t>Jenkins.thegoldenducks.click</a:t>
            </a:r>
            <a:endParaRPr lang="en-US"/>
          </a:p>
        </p:txBody>
      </p:sp>
    </p:spTree>
    <p:extLst>
      <p:ext uri="{BB962C8B-B14F-4D97-AF65-F5344CB8AC3E}">
        <p14:creationId xmlns:p14="http://schemas.microsoft.com/office/powerpoint/2010/main" val="776601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4"/>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Future State – S</a:t>
            </a:r>
            <a:r>
              <a:rPr lang="en-US" sz="2800">
                <a:solidFill>
                  <a:srgbClr val="FF770D"/>
                </a:solidFill>
              </a:rPr>
              <a:t>e</a:t>
            </a:r>
            <a:r>
              <a:rPr lang="en" sz="2800">
                <a:solidFill>
                  <a:srgbClr val="FF770D"/>
                </a:solidFill>
              </a:rPr>
              <a:t>curity Improvements</a:t>
            </a:r>
            <a:endParaRPr sz="2800">
              <a:solidFill>
                <a:srgbClr val="FF770D"/>
              </a:solidFill>
            </a:endParaRPr>
          </a:p>
        </p:txBody>
      </p:sp>
      <p:sp>
        <p:nvSpPr>
          <p:cNvPr id="180" name="Google Shape;180;p24"/>
          <p:cNvSpPr txBox="1"/>
          <p:nvPr/>
        </p:nvSpPr>
        <p:spPr>
          <a:xfrm>
            <a:off x="311027" y="904571"/>
            <a:ext cx="4603051" cy="3191434"/>
          </a:xfrm>
          <a:prstGeom prst="rect">
            <a:avLst/>
          </a:prstGeom>
          <a:noFill/>
          <a:ln>
            <a:noFill/>
          </a:ln>
        </p:spPr>
        <p:txBody>
          <a:bodyPr spcFirstLastPara="1" wrap="square" lIns="91425" tIns="91425" rIns="91425" bIns="91425" anchor="t" anchorCtr="0">
            <a:noAutofit/>
          </a:bodyPr>
          <a:lstStyle/>
          <a:p>
            <a:pPr marL="171450" indent="-171450">
              <a:lnSpc>
                <a:spcPct val="114999"/>
              </a:lnSpc>
              <a:buFont typeface="Arial" panose="020B0604020202020204" pitchFamily="34" charset="0"/>
              <a:buChar char="•"/>
            </a:pPr>
            <a:r>
              <a:rPr lang="en-US" sz="1100" dirty="0"/>
              <a:t>Server hardening</a:t>
            </a:r>
          </a:p>
          <a:p>
            <a:pPr marL="171450" indent="-171450">
              <a:lnSpc>
                <a:spcPct val="114999"/>
              </a:lnSpc>
              <a:buFont typeface="Arial" panose="020B0604020202020204" pitchFamily="34" charset="0"/>
              <a:buChar char="•"/>
            </a:pPr>
            <a:r>
              <a:rPr lang="en-US" sz="1100" dirty="0"/>
              <a:t>IAM roles tightened</a:t>
            </a:r>
          </a:p>
          <a:p>
            <a:pPr marL="171450" indent="-171450">
              <a:lnSpc>
                <a:spcPct val="114999"/>
              </a:lnSpc>
              <a:buFont typeface="Arial" panose="020B0604020202020204" pitchFamily="34" charset="0"/>
              <a:buChar char="•"/>
            </a:pPr>
            <a:r>
              <a:rPr lang="en-US" sz="1100" dirty="0"/>
              <a:t>SG hardened</a:t>
            </a:r>
          </a:p>
          <a:p>
            <a:pPr marL="171450" indent="-171450">
              <a:lnSpc>
                <a:spcPct val="114999"/>
              </a:lnSpc>
              <a:buFont typeface="Arial" panose="020B0604020202020204" pitchFamily="34" charset="0"/>
              <a:buChar char="•"/>
            </a:pPr>
            <a:r>
              <a:rPr lang="en-US" sz="1100" dirty="0"/>
              <a:t>ELB whitelisted</a:t>
            </a:r>
          </a:p>
          <a:p>
            <a:pPr marL="171450" indent="-171450">
              <a:lnSpc>
                <a:spcPct val="114999"/>
              </a:lnSpc>
              <a:buFont typeface="Arial" panose="020B0604020202020204" pitchFamily="34" charset="0"/>
              <a:buChar char="•"/>
            </a:pPr>
            <a:r>
              <a:rPr lang="en-US" sz="1100" dirty="0"/>
              <a:t>VPN for developer access</a:t>
            </a:r>
          </a:p>
          <a:p>
            <a:pPr marL="171450" indent="-171450">
              <a:lnSpc>
                <a:spcPct val="114999"/>
              </a:lnSpc>
              <a:buFont typeface="Arial" panose="020B0604020202020204" pitchFamily="34" charset="0"/>
              <a:buChar char="•"/>
            </a:pPr>
            <a:r>
              <a:rPr lang="en-US" sz="1100" dirty="0" err="1"/>
              <a:t>Jumphost</a:t>
            </a:r>
            <a:r>
              <a:rPr lang="en-US" sz="1100" dirty="0"/>
              <a:t> for IT access</a:t>
            </a:r>
          </a:p>
          <a:p>
            <a:pPr marL="171450" indent="-171450">
              <a:lnSpc>
                <a:spcPct val="114999"/>
              </a:lnSpc>
              <a:buFont typeface="Arial" panose="020B0604020202020204" pitchFamily="34" charset="0"/>
              <a:buChar char="•"/>
            </a:pPr>
            <a:r>
              <a:rPr lang="en-US" sz="1100" dirty="0"/>
              <a:t>Enterprise Firewall between web server and ELB</a:t>
            </a:r>
          </a:p>
          <a:p>
            <a:pPr marL="171450" indent="-171450">
              <a:lnSpc>
                <a:spcPct val="114999"/>
              </a:lnSpc>
              <a:buFont typeface="Arial" panose="020B0604020202020204" pitchFamily="34" charset="0"/>
              <a:buChar char="•"/>
            </a:pPr>
            <a:r>
              <a:rPr lang="en-US" sz="1100" dirty="0"/>
              <a:t>Private and public LBs</a:t>
            </a:r>
          </a:p>
          <a:p>
            <a:pPr marL="171450" indent="-171450">
              <a:lnSpc>
                <a:spcPct val="114999"/>
              </a:lnSpc>
              <a:buFont typeface="Arial" panose="020B0604020202020204" pitchFamily="34" charset="0"/>
              <a:buChar char="•"/>
            </a:pPr>
            <a:r>
              <a:rPr lang="en-US" sz="1100" dirty="0"/>
              <a:t>Single Sign on and AAA for all techs</a:t>
            </a:r>
          </a:p>
          <a:p>
            <a:pPr marL="171450" indent="-171450">
              <a:lnSpc>
                <a:spcPct val="114999"/>
              </a:lnSpc>
              <a:buFont typeface="Arial" panose="020B0604020202020204" pitchFamily="34" charset="0"/>
              <a:buChar char="•"/>
            </a:pPr>
            <a:r>
              <a:rPr lang="en-US" sz="1100" dirty="0"/>
              <a:t>SSM patching automation.</a:t>
            </a:r>
          </a:p>
          <a:p>
            <a:pPr marL="171450" indent="-171450">
              <a:lnSpc>
                <a:spcPct val="114999"/>
              </a:lnSpc>
              <a:buFont typeface="Arial" panose="020B0604020202020204" pitchFamily="34" charset="0"/>
              <a:buChar char="•"/>
            </a:pPr>
            <a:endParaRPr lang="en-US" sz="1100" dirty="0"/>
          </a:p>
          <a:p>
            <a:pPr marL="171450" indent="-171450">
              <a:lnSpc>
                <a:spcPct val="114999"/>
              </a:lnSpc>
              <a:buFont typeface="Arial" panose="020B0604020202020204" pitchFamily="34" charset="0"/>
              <a:buChar char="•"/>
            </a:pPr>
            <a:endParaRPr lang="en-US" sz="1100" dirty="0"/>
          </a:p>
        </p:txBody>
      </p:sp>
      <p:sp>
        <p:nvSpPr>
          <p:cNvPr id="181" name="Google Shape;181;p24"/>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82" name="Google Shape;182;p24"/>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83" name="Google Shape;183;p24"/>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5124" name="Picture 4" descr="This Is Great. Just The Three Of Us - You, Me, And This Brick Wall You  Built Between Us.: spongebob">
            <a:extLst>
              <a:ext uri="{FF2B5EF4-FFF2-40B4-BE49-F238E27FC236}">
                <a16:creationId xmlns:a16="http://schemas.microsoft.com/office/drawing/2014/main" id="{32F1991A-2E5B-486E-BCB8-5AEA20A00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7665" y="1244191"/>
            <a:ext cx="3322453" cy="2512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666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34916" y="171627"/>
            <a:ext cx="2809682" cy="462138"/>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dk1"/>
              </a:buClr>
              <a:buSzPts val="1800"/>
              <a:buFont typeface="Oswald"/>
              <a:buNone/>
            </a:pPr>
            <a:r>
              <a:rPr lang="en" sz="3200" u="sng">
                <a:solidFill>
                  <a:schemeClr val="bg2"/>
                </a:solidFill>
              </a:rPr>
              <a:t>INTRODUCTIONS</a:t>
            </a:r>
            <a:endParaRPr sz="3200" u="sng">
              <a:solidFill>
                <a:schemeClr val="bg2"/>
              </a:solidFill>
            </a:endParaRPr>
          </a:p>
        </p:txBody>
      </p:sp>
      <p:sp>
        <p:nvSpPr>
          <p:cNvPr id="110" name="Google Shape;110;p18"/>
          <p:cNvSpPr txBox="1">
            <a:spLocks noGrp="1"/>
          </p:cNvSpPr>
          <p:nvPr>
            <p:ph type="sldNum" idx="12"/>
          </p:nvPr>
        </p:nvSpPr>
        <p:spPr>
          <a:xfrm>
            <a:off x="8319053" y="4800600"/>
            <a:ext cx="346124" cy="342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3</a:t>
            </a:fld>
            <a:endParaRPr sz="1100"/>
          </a:p>
        </p:txBody>
      </p:sp>
      <p:cxnSp>
        <p:nvCxnSpPr>
          <p:cNvPr id="111" name="Google Shape;111;p18"/>
          <p:cNvCxnSpPr/>
          <p:nvPr/>
        </p:nvCxnSpPr>
        <p:spPr>
          <a:xfrm>
            <a:off x="5536012" y="1118917"/>
            <a:ext cx="0" cy="3429000"/>
          </a:xfrm>
          <a:prstGeom prst="straightConnector1">
            <a:avLst/>
          </a:prstGeom>
          <a:noFill/>
          <a:ln w="9525" cap="flat" cmpd="sng">
            <a:solidFill>
              <a:schemeClr val="accent2"/>
            </a:solidFill>
            <a:prstDash val="solid"/>
            <a:miter lim="800000"/>
            <a:headEnd type="none" w="sm" len="sm"/>
            <a:tailEnd type="none" w="sm" len="sm"/>
          </a:ln>
        </p:spPr>
      </p:cxnSp>
      <p:sp>
        <p:nvSpPr>
          <p:cNvPr id="113" name="Google Shape;113;p18"/>
          <p:cNvSpPr/>
          <p:nvPr/>
        </p:nvSpPr>
        <p:spPr>
          <a:xfrm>
            <a:off x="5797421" y="3634757"/>
            <a:ext cx="1385100" cy="64633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0" i="0" u="none" strike="noStrike" cap="none">
                <a:solidFill>
                  <a:schemeClr val="accent2"/>
                </a:solidFill>
                <a:latin typeface="Oswald"/>
                <a:ea typeface="Oswald"/>
                <a:cs typeface="Oswald"/>
                <a:sym typeface="Oswald"/>
              </a:rPr>
              <a:t>Zachery Sawyer</a:t>
            </a:r>
            <a:br>
              <a:rPr lang="en" sz="1200" b="1" i="0" u="none" strike="noStrike" cap="none">
                <a:solidFill>
                  <a:srgbClr val="00A6B7"/>
                </a:solidFill>
                <a:latin typeface="Calibri"/>
                <a:ea typeface="Calibri"/>
                <a:cs typeface="Calibri"/>
                <a:sym typeface="Calibri"/>
              </a:rPr>
            </a:br>
            <a:r>
              <a:rPr lang="en-US" sz="1200" b="0" i="1" u="none" strike="noStrike" cap="none">
                <a:solidFill>
                  <a:srgbClr val="7F7F7F"/>
                </a:solidFill>
                <a:latin typeface="Calibri"/>
                <a:ea typeface="Calibri"/>
                <a:cs typeface="Calibri"/>
                <a:sym typeface="Calibri"/>
              </a:rPr>
              <a:t>AWS Cloud Engineer, Mid AEROSPACE ACCT</a:t>
            </a:r>
          </a:p>
          <a:p>
            <a:pPr marL="0" marR="0" lvl="0" indent="0" algn="ctr" rtl="0">
              <a:spcBef>
                <a:spcPts val="0"/>
              </a:spcBef>
              <a:spcAft>
                <a:spcPts val="0"/>
              </a:spcAft>
              <a:buNone/>
            </a:pPr>
            <a:r>
              <a:rPr lang="en-US" sz="1200" i="1">
                <a:solidFill>
                  <a:srgbClr val="7F7F7F"/>
                </a:solidFill>
                <a:latin typeface="Calibri"/>
                <a:ea typeface="Calibri"/>
                <a:cs typeface="Calibri"/>
                <a:sym typeface="Calibri"/>
              </a:rPr>
              <a:t>AWS Admin</a:t>
            </a:r>
          </a:p>
        </p:txBody>
      </p:sp>
      <p:sp>
        <p:nvSpPr>
          <p:cNvPr id="115" name="Google Shape;115;p18"/>
          <p:cNvSpPr/>
          <p:nvPr/>
        </p:nvSpPr>
        <p:spPr>
          <a:xfrm>
            <a:off x="7152843" y="3634042"/>
            <a:ext cx="2139701" cy="646330"/>
          </a:xfrm>
          <a:prstGeom prst="rect">
            <a:avLst/>
          </a:prstGeom>
          <a:noFill/>
          <a:ln>
            <a:noFill/>
          </a:ln>
        </p:spPr>
        <p:txBody>
          <a:bodyPr spcFirstLastPara="1" wrap="square" lIns="68575" tIns="34275" rIns="68575" bIns="34275" anchor="t" anchorCtr="0">
            <a:noAutofit/>
          </a:bodyPr>
          <a:lstStyle/>
          <a:p>
            <a:pPr algn="ctr"/>
            <a:r>
              <a:rPr lang="en" sz="1200">
                <a:solidFill>
                  <a:schemeClr val="accent2"/>
                </a:solidFill>
                <a:latin typeface="Oswald"/>
                <a:ea typeface="Calibri"/>
                <a:cs typeface="Calibri"/>
                <a:sym typeface="Oswald"/>
              </a:rPr>
              <a:t>Asbury Sellers</a:t>
            </a:r>
            <a:br>
              <a:rPr lang="en" sz="1200" b="1" i="0" u="none" strike="noStrike" cap="none">
                <a:latin typeface="Calibri"/>
                <a:ea typeface="Calibri"/>
                <a:cs typeface="Calibri"/>
              </a:rPr>
            </a:br>
            <a:r>
              <a:rPr lang="en-US" sz="1200" i="1">
                <a:solidFill>
                  <a:srgbClr val="7F7F7F"/>
                </a:solidFill>
                <a:latin typeface="Calibri"/>
                <a:ea typeface="Calibri"/>
                <a:cs typeface="Calibri"/>
                <a:sym typeface="Calibri"/>
              </a:rPr>
              <a:t>AWS Cloud </a:t>
            </a:r>
            <a:endParaRPr lang="en-US" sz="1100">
              <a:ea typeface="Calibri"/>
              <a:sym typeface="Calibri"/>
            </a:endParaRPr>
          </a:p>
          <a:p>
            <a:pPr algn="ctr"/>
            <a:r>
              <a:rPr lang="en-US" sz="1200" i="1">
                <a:solidFill>
                  <a:srgbClr val="7F7F7F"/>
                </a:solidFill>
                <a:latin typeface="Calibri"/>
                <a:ea typeface="Calibri"/>
                <a:cs typeface="Calibri"/>
                <a:sym typeface="Calibri"/>
              </a:rPr>
              <a:t>Engineer, Mid </a:t>
            </a:r>
          </a:p>
          <a:p>
            <a:pPr algn="ctr"/>
            <a:r>
              <a:rPr lang="en-US" sz="1200" i="1">
                <a:solidFill>
                  <a:srgbClr val="7F7F7F"/>
                </a:solidFill>
                <a:latin typeface="Calibri"/>
                <a:ea typeface="Calibri"/>
                <a:cs typeface="Calibri"/>
                <a:sym typeface="Calibri"/>
              </a:rPr>
              <a:t>AEROSPACE ACCT</a:t>
            </a:r>
            <a:endParaRPr lang="en-US" sz="1100" b="0" i="0" u="none" strike="noStrike" cap="none">
              <a:ea typeface="Calibri"/>
            </a:endParaRPr>
          </a:p>
        </p:txBody>
      </p:sp>
      <p:cxnSp>
        <p:nvCxnSpPr>
          <p:cNvPr id="116" name="Google Shape;116;p18"/>
          <p:cNvCxnSpPr/>
          <p:nvPr/>
        </p:nvCxnSpPr>
        <p:spPr>
          <a:xfrm>
            <a:off x="7414725" y="1131765"/>
            <a:ext cx="0" cy="3429000"/>
          </a:xfrm>
          <a:prstGeom prst="straightConnector1">
            <a:avLst/>
          </a:prstGeom>
          <a:noFill/>
          <a:ln w="9525" cap="flat" cmpd="sng">
            <a:solidFill>
              <a:schemeClr val="accent2"/>
            </a:solidFill>
            <a:prstDash val="solid"/>
            <a:miter lim="800000"/>
            <a:headEnd type="none" w="sm" len="sm"/>
            <a:tailEnd type="none" w="sm" len="sm"/>
          </a:ln>
        </p:spPr>
      </p:cxnSp>
      <p:sp>
        <p:nvSpPr>
          <p:cNvPr id="117" name="Google Shape;117;p18"/>
          <p:cNvSpPr/>
          <p:nvPr/>
        </p:nvSpPr>
        <p:spPr>
          <a:xfrm>
            <a:off x="254052" y="3634042"/>
            <a:ext cx="1302551" cy="798730"/>
          </a:xfrm>
          <a:prstGeom prst="rect">
            <a:avLst/>
          </a:prstGeom>
          <a:noFill/>
          <a:ln>
            <a:noFill/>
          </a:ln>
        </p:spPr>
        <p:txBody>
          <a:bodyPr spcFirstLastPara="1" wrap="square" lIns="68575" tIns="34275" rIns="68575" bIns="34275" anchor="t" anchorCtr="0">
            <a:noAutofit/>
          </a:bodyPr>
          <a:lstStyle/>
          <a:p>
            <a:pPr algn="ctr"/>
            <a:r>
              <a:rPr lang="en" sz="1200" dirty="0">
                <a:solidFill>
                  <a:schemeClr val="accent2"/>
                </a:solidFill>
                <a:latin typeface="Oswald"/>
                <a:ea typeface="Calibri"/>
                <a:cs typeface="Calibri"/>
                <a:sym typeface="Oswald"/>
              </a:rPr>
              <a:t>Matthew Stevens</a:t>
            </a:r>
            <a:br>
              <a:rPr lang="en" sz="1200" b="1" i="0" u="none" strike="noStrike" cap="none" dirty="0">
                <a:latin typeface="Calibri"/>
                <a:ea typeface="Calibri"/>
                <a:cs typeface="Calibri"/>
              </a:rPr>
            </a:br>
            <a:r>
              <a:rPr lang="en" sz="1200" i="1" dirty="0">
                <a:solidFill>
                  <a:srgbClr val="7F7F7F"/>
                </a:solidFill>
                <a:latin typeface="Calibri"/>
                <a:ea typeface="Calibri"/>
                <a:cs typeface="Calibri"/>
              </a:rPr>
              <a:t>AWS Cloud Engineer, Mid HEALTH ACCT</a:t>
            </a:r>
          </a:p>
          <a:p>
            <a:pPr algn="ctr"/>
            <a:r>
              <a:rPr lang="en" sz="1200" i="1" dirty="0">
                <a:solidFill>
                  <a:srgbClr val="7F7F7F"/>
                </a:solidFill>
                <a:latin typeface="Calibri"/>
                <a:ea typeface="Calibri"/>
                <a:cs typeface="Calibri"/>
              </a:rPr>
              <a:t>Host/Developer</a:t>
            </a:r>
          </a:p>
        </p:txBody>
      </p:sp>
      <p:cxnSp>
        <p:nvCxnSpPr>
          <p:cNvPr id="119" name="Google Shape;119;p18"/>
          <p:cNvCxnSpPr/>
          <p:nvPr/>
        </p:nvCxnSpPr>
        <p:spPr>
          <a:xfrm>
            <a:off x="3603151" y="1118917"/>
            <a:ext cx="0" cy="3429000"/>
          </a:xfrm>
          <a:prstGeom prst="straightConnector1">
            <a:avLst/>
          </a:prstGeom>
          <a:noFill/>
          <a:ln w="9525" cap="flat" cmpd="sng">
            <a:solidFill>
              <a:schemeClr val="accent2"/>
            </a:solidFill>
            <a:prstDash val="solid"/>
            <a:miter lim="800000"/>
            <a:headEnd type="none" w="sm" len="sm"/>
            <a:tailEnd type="none" w="sm" len="sm"/>
          </a:ln>
        </p:spPr>
      </p:cxnSp>
      <p:sp>
        <p:nvSpPr>
          <p:cNvPr id="120" name="Google Shape;120;p18"/>
          <p:cNvSpPr/>
          <p:nvPr/>
        </p:nvSpPr>
        <p:spPr>
          <a:xfrm>
            <a:off x="3726495" y="3650588"/>
            <a:ext cx="1691009" cy="91387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0" i="0" u="none" strike="noStrike" cap="none">
                <a:solidFill>
                  <a:schemeClr val="accent2"/>
                </a:solidFill>
                <a:latin typeface="Oswald"/>
                <a:ea typeface="Oswald"/>
                <a:cs typeface="Oswald"/>
                <a:sym typeface="Oswald"/>
              </a:rPr>
              <a:t>Robert Clinger</a:t>
            </a:r>
            <a:br>
              <a:rPr lang="en" sz="1200" b="1" i="0" u="none" strike="noStrike" cap="none">
                <a:solidFill>
                  <a:srgbClr val="00A6B7"/>
                </a:solidFill>
                <a:latin typeface="Calibri"/>
                <a:ea typeface="Calibri"/>
                <a:cs typeface="Calibri"/>
                <a:sym typeface="Calibri"/>
              </a:rPr>
            </a:br>
            <a:r>
              <a:rPr lang="en-US" sz="1200" b="0" i="1" u="none" strike="noStrike" cap="none">
                <a:solidFill>
                  <a:srgbClr val="7F7F7F"/>
                </a:solidFill>
                <a:latin typeface="Calibri"/>
                <a:ea typeface="Calibri"/>
                <a:cs typeface="Calibri"/>
                <a:sym typeface="Calibri"/>
              </a:rPr>
              <a:t>Cloud Engineer, Mid</a:t>
            </a:r>
          </a:p>
          <a:p>
            <a:pPr marL="0" marR="0" lvl="0" indent="0" algn="ctr" rtl="0">
              <a:spcBef>
                <a:spcPts val="0"/>
              </a:spcBef>
              <a:spcAft>
                <a:spcPts val="0"/>
              </a:spcAft>
              <a:buNone/>
            </a:pPr>
            <a:r>
              <a:rPr lang="en-US" sz="1200" i="1">
                <a:solidFill>
                  <a:srgbClr val="7F7F7F"/>
                </a:solidFill>
                <a:latin typeface="Calibri"/>
                <a:ea typeface="Calibri"/>
                <a:cs typeface="Calibri"/>
                <a:sym typeface="Calibri"/>
              </a:rPr>
              <a:t>NMC ACCT Developer/Admin</a:t>
            </a:r>
          </a:p>
        </p:txBody>
      </p:sp>
      <p:pic>
        <p:nvPicPr>
          <p:cNvPr id="122" name="Google Shape;122;p18"/>
          <p:cNvPicPr preferRelativeResize="0"/>
          <p:nvPr/>
        </p:nvPicPr>
        <p:blipFill>
          <a:blip r:embed="rId4">
            <a:alphaModFix/>
          </a:blip>
          <a:stretch>
            <a:fillRect/>
          </a:stretch>
        </p:blipFill>
        <p:spPr>
          <a:xfrm>
            <a:off x="0" y="4914275"/>
            <a:ext cx="1300150" cy="188425"/>
          </a:xfrm>
          <a:prstGeom prst="rect">
            <a:avLst/>
          </a:prstGeom>
          <a:noFill/>
          <a:ln>
            <a:noFill/>
          </a:ln>
        </p:spPr>
      </p:pic>
      <p:pic>
        <p:nvPicPr>
          <p:cNvPr id="123" name="Google Shape;123;p18"/>
          <p:cNvPicPr preferRelativeResize="0"/>
          <p:nvPr/>
        </p:nvPicPr>
        <p:blipFill>
          <a:blip r:embed="rId5">
            <a:alphaModFix/>
          </a:blip>
          <a:stretch>
            <a:fillRect/>
          </a:stretch>
        </p:blipFill>
        <p:spPr>
          <a:xfrm>
            <a:off x="7414725" y="186050"/>
            <a:ext cx="1563800" cy="432475"/>
          </a:xfrm>
          <a:prstGeom prst="rect">
            <a:avLst/>
          </a:prstGeom>
          <a:noFill/>
          <a:ln>
            <a:noFill/>
          </a:ln>
        </p:spPr>
      </p:pic>
      <p:pic>
        <p:nvPicPr>
          <p:cNvPr id="2" name="Picture 2">
            <a:extLst>
              <a:ext uri="{FF2B5EF4-FFF2-40B4-BE49-F238E27FC236}">
                <a16:creationId xmlns:a16="http://schemas.microsoft.com/office/drawing/2014/main" id="{24B742EE-4DA5-4C56-9481-5CCF248C77CE}"/>
              </a:ext>
            </a:extLst>
          </p:cNvPr>
          <p:cNvPicPr>
            <a:picLocks noChangeAspect="1"/>
          </p:cNvPicPr>
          <p:nvPr/>
        </p:nvPicPr>
        <p:blipFill>
          <a:blip r:embed="rId6"/>
          <a:stretch>
            <a:fillRect/>
          </a:stretch>
        </p:blipFill>
        <p:spPr>
          <a:xfrm>
            <a:off x="260103" y="2011679"/>
            <a:ext cx="1290450" cy="1280160"/>
          </a:xfrm>
          <a:prstGeom prst="rect">
            <a:avLst/>
          </a:prstGeom>
          <a:ln>
            <a:noFill/>
          </a:ln>
          <a:effectLst>
            <a:outerShdw blurRad="292100" dist="139700" dir="2700000" algn="tl" rotWithShape="0">
              <a:srgbClr val="333333">
                <a:alpha val="65000"/>
              </a:srgbClr>
            </a:outerShdw>
          </a:effectLst>
        </p:spPr>
      </p:pic>
      <p:pic>
        <p:nvPicPr>
          <p:cNvPr id="4" name="Picture 3" descr="A person smiling for the camera&#10;&#10;Description automatically generated with medium confidence">
            <a:extLst>
              <a:ext uri="{FF2B5EF4-FFF2-40B4-BE49-F238E27FC236}">
                <a16:creationId xmlns:a16="http://schemas.microsoft.com/office/drawing/2014/main" id="{708307AE-B7C6-41EC-BD71-B6A3C2EB511F}"/>
              </a:ext>
            </a:extLst>
          </p:cNvPr>
          <p:cNvPicPr>
            <a:picLocks noChangeAspect="1"/>
          </p:cNvPicPr>
          <p:nvPr/>
        </p:nvPicPr>
        <p:blipFill>
          <a:blip r:embed="rId7"/>
          <a:stretch>
            <a:fillRect/>
          </a:stretch>
        </p:blipFill>
        <p:spPr>
          <a:xfrm>
            <a:off x="5809753" y="2011680"/>
            <a:ext cx="1280160" cy="1280160"/>
          </a:xfrm>
          <a:prstGeom prst="rect">
            <a:avLst/>
          </a:prstGeom>
          <a:ln>
            <a:noFill/>
          </a:ln>
          <a:effectLst>
            <a:outerShdw blurRad="292100" dist="139700" dir="2700000" algn="tl" rotWithShape="0">
              <a:srgbClr val="333333">
                <a:alpha val="65000"/>
              </a:srgbClr>
            </a:outerShdw>
          </a:effectLst>
        </p:spPr>
      </p:pic>
      <p:pic>
        <p:nvPicPr>
          <p:cNvPr id="3" name="Picture 4" descr="A picture containing person, person, wearing, posing&#10;&#10;Description automatically generated">
            <a:extLst>
              <a:ext uri="{FF2B5EF4-FFF2-40B4-BE49-F238E27FC236}">
                <a16:creationId xmlns:a16="http://schemas.microsoft.com/office/drawing/2014/main" id="{D64B9387-0F66-4899-9013-161AEB9BB02E}"/>
              </a:ext>
            </a:extLst>
          </p:cNvPr>
          <p:cNvPicPr>
            <a:picLocks noChangeAspect="1"/>
          </p:cNvPicPr>
          <p:nvPr/>
        </p:nvPicPr>
        <p:blipFill>
          <a:blip r:embed="rId8"/>
          <a:stretch>
            <a:fillRect/>
          </a:stretch>
        </p:blipFill>
        <p:spPr>
          <a:xfrm>
            <a:off x="7603737" y="2011680"/>
            <a:ext cx="1280160" cy="1280160"/>
          </a:xfrm>
          <a:prstGeom prst="rect">
            <a:avLst/>
          </a:prstGeom>
          <a:ln>
            <a:noFill/>
          </a:ln>
          <a:effectLst>
            <a:outerShdw blurRad="292100" dist="139700" dir="2700000" algn="tl" rotWithShape="0">
              <a:srgbClr val="333333">
                <a:alpha val="65000"/>
              </a:srgbClr>
            </a:outerShdw>
          </a:effectLst>
        </p:spPr>
      </p:pic>
      <p:sp>
        <p:nvSpPr>
          <p:cNvPr id="18" name="Google Shape;120;p18">
            <a:extLst>
              <a:ext uri="{FF2B5EF4-FFF2-40B4-BE49-F238E27FC236}">
                <a16:creationId xmlns:a16="http://schemas.microsoft.com/office/drawing/2014/main" id="{51B7CA93-37DE-4912-85DE-87539A882B0D}"/>
              </a:ext>
            </a:extLst>
          </p:cNvPr>
          <p:cNvSpPr/>
          <p:nvPr/>
        </p:nvSpPr>
        <p:spPr>
          <a:xfrm>
            <a:off x="1841544" y="3634042"/>
            <a:ext cx="1691009" cy="623248"/>
          </a:xfrm>
          <a:prstGeom prst="rect">
            <a:avLst/>
          </a:prstGeom>
          <a:noFill/>
          <a:ln>
            <a:noFill/>
          </a:ln>
        </p:spPr>
        <p:txBody>
          <a:bodyPr spcFirstLastPara="1" wrap="square" lIns="68575" tIns="34275" rIns="68575" bIns="34275" anchor="t" anchorCtr="0">
            <a:noAutofit/>
          </a:bodyPr>
          <a:lstStyle/>
          <a:p>
            <a:pPr algn="ctr"/>
            <a:r>
              <a:rPr lang="en" sz="1200" dirty="0">
                <a:solidFill>
                  <a:schemeClr val="accent2"/>
                </a:solidFill>
                <a:latin typeface="Oswald"/>
                <a:ea typeface="Calibri"/>
                <a:cs typeface="Calibri"/>
                <a:sym typeface="Oswald"/>
              </a:rPr>
              <a:t>Brittany Johnson</a:t>
            </a:r>
            <a:br>
              <a:rPr lang="en" sz="1200" b="1" i="0" u="none" strike="noStrike" cap="none" dirty="0">
                <a:latin typeface="Calibri"/>
                <a:ea typeface="Calibri"/>
                <a:cs typeface="Calibri"/>
              </a:rPr>
            </a:br>
            <a:r>
              <a:rPr lang="en-US" sz="1200" i="1" dirty="0">
                <a:solidFill>
                  <a:srgbClr val="7F7F7F"/>
                </a:solidFill>
                <a:latin typeface="Calibri"/>
                <a:ea typeface="Calibri"/>
                <a:cs typeface="Calibri"/>
              </a:rPr>
              <a:t>AWS Cloud Engineer, Mid </a:t>
            </a:r>
          </a:p>
          <a:p>
            <a:pPr algn="ctr"/>
            <a:r>
              <a:rPr lang="en-US" sz="1200" i="1" dirty="0">
                <a:solidFill>
                  <a:srgbClr val="7F7F7F"/>
                </a:solidFill>
                <a:latin typeface="Calibri"/>
                <a:ea typeface="Calibri"/>
                <a:cs typeface="Calibri"/>
              </a:rPr>
              <a:t>AEROSPACE ACCT</a:t>
            </a:r>
            <a:endParaRPr lang="en" sz="1200" b="0" i="1" u="none" strike="noStrike" cap="none" dirty="0">
              <a:solidFill>
                <a:srgbClr val="7F7F7F"/>
              </a:solidFill>
              <a:latin typeface="Calibri"/>
              <a:ea typeface="Calibri"/>
              <a:cs typeface="Calibri"/>
            </a:endParaRPr>
          </a:p>
        </p:txBody>
      </p:sp>
      <p:cxnSp>
        <p:nvCxnSpPr>
          <p:cNvPr id="20" name="Google Shape;119;p18">
            <a:extLst>
              <a:ext uri="{FF2B5EF4-FFF2-40B4-BE49-F238E27FC236}">
                <a16:creationId xmlns:a16="http://schemas.microsoft.com/office/drawing/2014/main" id="{54866453-5221-4C30-AA40-67AB3CED4319}"/>
              </a:ext>
            </a:extLst>
          </p:cNvPr>
          <p:cNvCxnSpPr/>
          <p:nvPr/>
        </p:nvCxnSpPr>
        <p:spPr>
          <a:xfrm>
            <a:off x="1770945" y="1118917"/>
            <a:ext cx="0" cy="3429000"/>
          </a:xfrm>
          <a:prstGeom prst="straightConnector1">
            <a:avLst/>
          </a:prstGeom>
          <a:noFill/>
          <a:ln w="9525" cap="flat" cmpd="sng">
            <a:solidFill>
              <a:schemeClr val="accent2"/>
            </a:solidFill>
            <a:prstDash val="solid"/>
            <a:miter lim="800000"/>
            <a:headEnd type="none" w="sm" len="sm"/>
            <a:tailEnd type="none" w="sm" len="sm"/>
          </a:ln>
        </p:spPr>
      </p:cxnSp>
      <p:sp>
        <p:nvSpPr>
          <p:cNvPr id="12" name="AutoShape 4">
            <a:extLst>
              <a:ext uri="{FF2B5EF4-FFF2-40B4-BE49-F238E27FC236}">
                <a16:creationId xmlns:a16="http://schemas.microsoft.com/office/drawing/2014/main" id="{ED8D48B5-4320-4B6D-87A6-D14B66F2FCBA}"/>
              </a:ext>
            </a:extLst>
          </p:cNvPr>
          <p:cNvSpPr>
            <a:spLocks noChangeAspect="1" noChangeArrowheads="1"/>
          </p:cNvSpPr>
          <p:nvPr/>
        </p:nvSpPr>
        <p:spPr bwMode="auto">
          <a:xfrm>
            <a:off x="2946499" y="22669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person smiling for the camera&#10;&#10;Description automatically generated with medium confidence">
            <a:extLst>
              <a:ext uri="{FF2B5EF4-FFF2-40B4-BE49-F238E27FC236}">
                <a16:creationId xmlns:a16="http://schemas.microsoft.com/office/drawing/2014/main" id="{9BDBB19B-BE27-4553-95CE-15ED7A05B93A}"/>
              </a:ext>
            </a:extLst>
          </p:cNvPr>
          <p:cNvPicPr>
            <a:picLocks noChangeAspect="1"/>
          </p:cNvPicPr>
          <p:nvPr/>
        </p:nvPicPr>
        <p:blipFill>
          <a:blip r:embed="rId9"/>
          <a:stretch>
            <a:fillRect/>
          </a:stretch>
        </p:blipFill>
        <p:spPr>
          <a:xfrm>
            <a:off x="3927964" y="2014148"/>
            <a:ext cx="1310574" cy="1281504"/>
          </a:xfrm>
          <a:prstGeom prst="rect">
            <a:avLst/>
          </a:prstGeom>
          <a:ln>
            <a:noFill/>
          </a:ln>
          <a:effectLst>
            <a:outerShdw blurRad="292100" dist="139700" dir="2700000" algn="tl" rotWithShape="0">
              <a:srgbClr val="333333">
                <a:alpha val="65000"/>
              </a:srgbClr>
            </a:outerShdw>
          </a:effectLst>
        </p:spPr>
      </p:pic>
      <p:pic>
        <p:nvPicPr>
          <p:cNvPr id="5" name="Picture 5">
            <a:extLst>
              <a:ext uri="{FF2B5EF4-FFF2-40B4-BE49-F238E27FC236}">
                <a16:creationId xmlns:a16="http://schemas.microsoft.com/office/drawing/2014/main" id="{B03E6B76-4CA3-4A40-BDA5-0E54B0E5C343}"/>
              </a:ext>
            </a:extLst>
          </p:cNvPr>
          <p:cNvPicPr>
            <a:picLocks noChangeAspect="1"/>
          </p:cNvPicPr>
          <p:nvPr/>
        </p:nvPicPr>
        <p:blipFill>
          <a:blip r:embed="rId10"/>
          <a:stretch>
            <a:fillRect/>
          </a:stretch>
        </p:blipFill>
        <p:spPr>
          <a:xfrm>
            <a:off x="1990157" y="2030117"/>
            <a:ext cx="1379622" cy="124328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65500" y="948321"/>
            <a:ext cx="4045200" cy="854269"/>
          </a:xfrm>
          <a:prstGeom prst="rect">
            <a:avLst/>
          </a:prstGeom>
        </p:spPr>
        <p:txBody>
          <a:bodyPr spcFirstLastPara="1" wrap="square" lIns="91425" tIns="91425" rIns="91425" bIns="91425" anchor="b" anchorCtr="0">
            <a:noAutofit/>
          </a:bodyPr>
          <a:lstStyle/>
          <a:p>
            <a:r>
              <a:rPr lang="en"/>
              <a:t>Group 1 Project</a:t>
            </a:r>
            <a:endParaRPr/>
          </a:p>
        </p:txBody>
      </p:sp>
      <p:sp>
        <p:nvSpPr>
          <p:cNvPr id="129" name="Google Shape;129;p19"/>
          <p:cNvSpPr txBox="1">
            <a:spLocks noGrp="1"/>
          </p:cNvSpPr>
          <p:nvPr>
            <p:ph type="subTitle" idx="1"/>
          </p:nvPr>
        </p:nvSpPr>
        <p:spPr>
          <a:xfrm>
            <a:off x="265500" y="1802084"/>
            <a:ext cx="4045200" cy="1235100"/>
          </a:xfrm>
          <a:prstGeom prst="rect">
            <a:avLst/>
          </a:prstGeom>
        </p:spPr>
        <p:txBody>
          <a:bodyPr spcFirstLastPara="1" wrap="square" lIns="91425" tIns="91425" rIns="91425" bIns="91425" anchor="t" anchorCtr="0">
            <a:noAutofit/>
          </a:bodyPr>
          <a:lstStyle/>
          <a:p>
            <a:pPr marL="0" indent="0"/>
            <a:r>
              <a:rPr lang="en"/>
              <a:t>Thanksgiving themed madlib site hosted on AWS</a:t>
            </a:r>
          </a:p>
          <a:p>
            <a:pPr marL="0" lvl="0" indent="0" algn="ctr" rtl="0">
              <a:spcBef>
                <a:spcPts val="0"/>
              </a:spcBef>
              <a:spcAft>
                <a:spcPts val="0"/>
              </a:spcAft>
              <a:buNone/>
            </a:pPr>
            <a:endParaRPr/>
          </a:p>
        </p:txBody>
      </p:sp>
      <p:sp>
        <p:nvSpPr>
          <p:cNvPr id="130" name="Google Shape;130;p19"/>
          <p:cNvSpPr txBox="1">
            <a:spLocks noGrp="1"/>
          </p:cNvSpPr>
          <p:nvPr>
            <p:ph type="body" idx="2"/>
          </p:nvPr>
        </p:nvSpPr>
        <p:spPr>
          <a:xfrm>
            <a:off x="4976725" y="724200"/>
            <a:ext cx="3837000" cy="3695100"/>
          </a:xfrm>
          <a:prstGeom prst="rect">
            <a:avLst/>
          </a:prstGeom>
        </p:spPr>
        <p:txBody>
          <a:bodyPr spcFirstLastPara="1" wrap="square" lIns="91425" tIns="91425" rIns="91425" bIns="91425" anchor="ctr" anchorCtr="0">
            <a:noAutofit/>
          </a:bodyPr>
          <a:lstStyle/>
          <a:p>
            <a:pPr marL="139700" indent="0">
              <a:buSzPts val="1400"/>
              <a:buNone/>
            </a:pPr>
            <a:r>
              <a:rPr lang="en" sz="1400" u="sng"/>
              <a:t>Overview</a:t>
            </a:r>
          </a:p>
          <a:p>
            <a:pPr indent="-317500">
              <a:lnSpc>
                <a:spcPct val="114999"/>
              </a:lnSpc>
              <a:buSzPts val="1400"/>
              <a:buAutoNum type="arabicPeriod"/>
            </a:pPr>
            <a:r>
              <a:rPr lang="en" sz="1400"/>
              <a:t>Introductions</a:t>
            </a:r>
            <a:endParaRPr lang="en-US" sz="1400"/>
          </a:p>
          <a:p>
            <a:pPr marL="457200" lvl="0" indent="-317500" algn="l" rtl="0">
              <a:spcBef>
                <a:spcPts val="0"/>
              </a:spcBef>
              <a:spcAft>
                <a:spcPts val="0"/>
              </a:spcAft>
              <a:buSzPts val="1400"/>
              <a:buAutoNum type="arabicPeriod"/>
            </a:pPr>
            <a:r>
              <a:rPr lang="en" sz="1400"/>
              <a:t>Project Overview</a:t>
            </a:r>
            <a:endParaRPr sz="1400"/>
          </a:p>
          <a:p>
            <a:pPr indent="-317500">
              <a:lnSpc>
                <a:spcPct val="114999"/>
              </a:lnSpc>
              <a:buSzPts val="1400"/>
              <a:buAutoNum type="arabicPeriod"/>
            </a:pPr>
            <a:r>
              <a:rPr lang="en" sz="1400"/>
              <a:t>Tools/Software Environment used</a:t>
            </a:r>
          </a:p>
          <a:p>
            <a:pPr marL="457200" lvl="0" indent="-317500" algn="l" rtl="0">
              <a:spcBef>
                <a:spcPts val="0"/>
              </a:spcBef>
              <a:spcAft>
                <a:spcPts val="0"/>
              </a:spcAft>
              <a:buSzPts val="1400"/>
              <a:buAutoNum type="arabicPeriod"/>
            </a:pPr>
            <a:r>
              <a:rPr lang="en" sz="1400"/>
              <a:t>Architecture/Design diagram</a:t>
            </a:r>
            <a:endParaRPr sz="1400"/>
          </a:p>
          <a:p>
            <a:pPr marL="457200" lvl="0" indent="-317500" algn="l" rtl="0">
              <a:spcBef>
                <a:spcPts val="0"/>
              </a:spcBef>
              <a:spcAft>
                <a:spcPts val="0"/>
              </a:spcAft>
              <a:buSzPts val="1400"/>
              <a:buAutoNum type="arabicPeriod"/>
            </a:pPr>
            <a:r>
              <a:rPr lang="en" sz="1400"/>
              <a:t>Challenges/Issues/Problems/Your stories</a:t>
            </a:r>
            <a:endParaRPr sz="1400"/>
          </a:p>
          <a:p>
            <a:pPr marL="457200" lvl="0" indent="-317500" algn="l" rtl="0">
              <a:spcBef>
                <a:spcPts val="0"/>
              </a:spcBef>
              <a:spcAft>
                <a:spcPts val="0"/>
              </a:spcAft>
              <a:buSzPts val="1400"/>
              <a:buAutoNum type="arabicPeriod"/>
            </a:pPr>
            <a:r>
              <a:rPr lang="en" sz="1400"/>
              <a:t>What have you learned/learned?</a:t>
            </a:r>
            <a:endParaRPr sz="1400"/>
          </a:p>
          <a:p>
            <a:pPr indent="-317500">
              <a:lnSpc>
                <a:spcPct val="114999"/>
              </a:lnSpc>
              <a:buSzPts val="1400"/>
              <a:buAutoNum type="arabicPeriod"/>
            </a:pPr>
            <a:r>
              <a:rPr lang="en" sz="1400"/>
              <a:t>Demo</a:t>
            </a:r>
          </a:p>
          <a:p>
            <a:pPr marL="457200" lvl="0" indent="-317500" algn="l" rtl="0">
              <a:spcBef>
                <a:spcPts val="0"/>
              </a:spcBef>
              <a:spcAft>
                <a:spcPts val="0"/>
              </a:spcAft>
              <a:buSzPts val="1400"/>
              <a:buAutoNum type="arabicPeriod"/>
            </a:pPr>
            <a:r>
              <a:rPr lang="en" sz="1400"/>
              <a:t>What else can we do on the project? - future plan- any design and implementation ideas?</a:t>
            </a:r>
            <a:endParaRPr sz="1400"/>
          </a:p>
          <a:p>
            <a:pPr indent="-317500">
              <a:buSzPts val="1400"/>
              <a:buAutoNum type="arabicPeriod"/>
            </a:pPr>
            <a:r>
              <a:rPr lang="en" sz="1400"/>
              <a:t>Questions and answers </a:t>
            </a:r>
            <a:endParaRPr sz="1400"/>
          </a:p>
        </p:txBody>
      </p:sp>
      <p:sp>
        <p:nvSpPr>
          <p:cNvPr id="131" name="Google Shape;131;p19"/>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www.webagesolutions.com|1.877.517.6540</a:t>
            </a:r>
            <a:endParaRPr sz="1000">
              <a:solidFill>
                <a:srgbClr val="FFFFFF"/>
              </a:solidFill>
              <a:latin typeface="Roboto"/>
              <a:ea typeface="Roboto"/>
              <a:cs typeface="Roboto"/>
              <a:sym typeface="Roboto"/>
            </a:endParaRPr>
          </a:p>
        </p:txBody>
      </p:sp>
      <p:pic>
        <p:nvPicPr>
          <p:cNvPr id="132" name="Google Shape;132;p19"/>
          <p:cNvPicPr preferRelativeResize="0"/>
          <p:nvPr/>
        </p:nvPicPr>
        <p:blipFill>
          <a:blip r:embed="rId4">
            <a:alphaModFix/>
          </a:blip>
          <a:stretch>
            <a:fillRect/>
          </a:stretch>
        </p:blipFill>
        <p:spPr>
          <a:xfrm>
            <a:off x="0" y="4838075"/>
            <a:ext cx="1300150" cy="188425"/>
          </a:xfrm>
          <a:prstGeom prst="rect">
            <a:avLst/>
          </a:prstGeom>
          <a:noFill/>
          <a:ln>
            <a:noFill/>
          </a:ln>
        </p:spPr>
      </p:pic>
      <p:pic>
        <p:nvPicPr>
          <p:cNvPr id="133" name="Google Shape;133;p19"/>
          <p:cNvPicPr preferRelativeResize="0"/>
          <p:nvPr/>
        </p:nvPicPr>
        <p:blipFill>
          <a:blip r:embed="rId5">
            <a:alphaModFix/>
          </a:blip>
          <a:stretch>
            <a:fillRect/>
          </a:stretch>
        </p:blipFill>
        <p:spPr>
          <a:xfrm>
            <a:off x="7414725" y="109850"/>
            <a:ext cx="1563800" cy="432475"/>
          </a:xfrm>
          <a:prstGeom prst="rect">
            <a:avLst/>
          </a:prstGeom>
          <a:noFill/>
          <a:ln>
            <a:noFill/>
          </a:ln>
        </p:spPr>
      </p:pic>
      <p:pic>
        <p:nvPicPr>
          <p:cNvPr id="2" name="Picture 2">
            <a:extLst>
              <a:ext uri="{FF2B5EF4-FFF2-40B4-BE49-F238E27FC236}">
                <a16:creationId xmlns:a16="http://schemas.microsoft.com/office/drawing/2014/main" id="{174BD1C7-9689-491D-BE89-7A32E3236508}"/>
              </a:ext>
            </a:extLst>
          </p:cNvPr>
          <p:cNvPicPr>
            <a:picLocks noChangeAspect="1"/>
          </p:cNvPicPr>
          <p:nvPr/>
        </p:nvPicPr>
        <p:blipFill>
          <a:blip r:embed="rId6"/>
          <a:stretch>
            <a:fillRect/>
          </a:stretch>
        </p:blipFill>
        <p:spPr>
          <a:xfrm>
            <a:off x="845977" y="2684597"/>
            <a:ext cx="2743200" cy="2056779"/>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67625" y="46700"/>
            <a:ext cx="87621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Technologies and Environment used</a:t>
            </a:r>
            <a:endParaRPr sz="2800">
              <a:solidFill>
                <a:srgbClr val="FF770D"/>
              </a:solidFill>
            </a:endParaRPr>
          </a:p>
        </p:txBody>
      </p:sp>
      <p:sp>
        <p:nvSpPr>
          <p:cNvPr id="150" name="Google Shape;150;p21"/>
          <p:cNvSpPr txBox="1"/>
          <p:nvPr/>
        </p:nvSpPr>
        <p:spPr>
          <a:xfrm>
            <a:off x="67625" y="500299"/>
            <a:ext cx="8889300" cy="3972463"/>
          </a:xfrm>
          <a:prstGeom prst="rect">
            <a:avLst/>
          </a:prstGeom>
          <a:noFill/>
          <a:ln>
            <a:noFill/>
          </a:ln>
        </p:spPr>
        <p:txBody>
          <a:bodyPr spcFirstLastPara="1" wrap="square" lIns="91425" tIns="91425" rIns="91425" bIns="91425" anchor="t" anchorCtr="0">
            <a:noAutofit/>
          </a:bodyPr>
          <a:lstStyle/>
          <a:p>
            <a:pPr marL="158750" lvl="0" algn="l" rtl="0">
              <a:lnSpc>
                <a:spcPct val="115000"/>
              </a:lnSpc>
              <a:spcBef>
                <a:spcPts val="0"/>
              </a:spcBef>
              <a:spcAft>
                <a:spcPts val="0"/>
              </a:spcAft>
              <a:buSzPts val="1100"/>
            </a:pPr>
            <a:r>
              <a:rPr lang="en" sz="1100" b="1"/>
              <a:t>Tech:</a:t>
            </a:r>
          </a:p>
          <a:p>
            <a:pPr marL="457200" lvl="0" indent="-298450" algn="l" rtl="0">
              <a:lnSpc>
                <a:spcPct val="115000"/>
              </a:lnSpc>
              <a:spcBef>
                <a:spcPts val="0"/>
              </a:spcBef>
              <a:spcAft>
                <a:spcPts val="0"/>
              </a:spcAft>
              <a:buSzPts val="1100"/>
              <a:buChar char="●"/>
            </a:pPr>
            <a:r>
              <a:rPr lang="en" sz="1100"/>
              <a:t>Python 3.9</a:t>
            </a:r>
          </a:p>
          <a:p>
            <a:pPr marL="457200" lvl="2" indent="-298450">
              <a:lnSpc>
                <a:spcPct val="115000"/>
              </a:lnSpc>
              <a:buSzPts val="1100"/>
              <a:buChar char="●"/>
            </a:pPr>
            <a:r>
              <a:rPr lang="en" sz="1100"/>
              <a:t>Boto3</a:t>
            </a:r>
          </a:p>
          <a:p>
            <a:pPr marL="457200" lvl="2" indent="-298450">
              <a:lnSpc>
                <a:spcPct val="115000"/>
              </a:lnSpc>
              <a:buSzPts val="1100"/>
              <a:buChar char="●"/>
            </a:pPr>
            <a:r>
              <a:rPr lang="en" sz="1100"/>
              <a:t>MySQL-Connector</a:t>
            </a:r>
          </a:p>
          <a:p>
            <a:pPr marL="457200" lvl="2" indent="-298450">
              <a:lnSpc>
                <a:spcPct val="115000"/>
              </a:lnSpc>
              <a:buSzPts val="1100"/>
              <a:buChar char="●"/>
            </a:pPr>
            <a:r>
              <a:rPr lang="en" sz="1100"/>
              <a:t>Flask</a:t>
            </a:r>
          </a:p>
          <a:p>
            <a:pPr marL="457200" lvl="2" indent="-298450">
              <a:lnSpc>
                <a:spcPct val="115000"/>
              </a:lnSpc>
              <a:buSzPts val="1100"/>
              <a:buChar char="●"/>
            </a:pPr>
            <a:r>
              <a:rPr lang="en" sz="1100"/>
              <a:t>gunicorn </a:t>
            </a:r>
          </a:p>
          <a:p>
            <a:pPr marL="457200" lvl="0" indent="-298450" algn="l" rtl="0">
              <a:lnSpc>
                <a:spcPct val="115000"/>
              </a:lnSpc>
              <a:spcBef>
                <a:spcPts val="0"/>
              </a:spcBef>
              <a:spcAft>
                <a:spcPts val="0"/>
              </a:spcAft>
              <a:buSzPts val="1100"/>
              <a:buChar char="●"/>
            </a:pPr>
            <a:r>
              <a:rPr lang="en-US" sz="1100"/>
              <a:t>Github.com</a:t>
            </a:r>
          </a:p>
          <a:p>
            <a:pPr marL="457200" lvl="0" indent="-298450" algn="l" rtl="0">
              <a:lnSpc>
                <a:spcPct val="115000"/>
              </a:lnSpc>
              <a:spcBef>
                <a:spcPts val="0"/>
              </a:spcBef>
              <a:spcAft>
                <a:spcPts val="0"/>
              </a:spcAft>
              <a:buSzPts val="1100"/>
              <a:buChar char="●"/>
            </a:pPr>
            <a:r>
              <a:rPr lang="en-US" sz="1100"/>
              <a:t>Jenkins pipeline hosted on EC2</a:t>
            </a:r>
          </a:p>
          <a:p>
            <a:pPr marL="457200" lvl="0" indent="-298450" algn="l" rtl="0">
              <a:lnSpc>
                <a:spcPct val="115000"/>
              </a:lnSpc>
              <a:spcBef>
                <a:spcPts val="0"/>
              </a:spcBef>
              <a:spcAft>
                <a:spcPts val="0"/>
              </a:spcAft>
              <a:buSzPts val="1100"/>
              <a:buChar char="●"/>
            </a:pPr>
            <a:r>
              <a:rPr lang="en-US" sz="1100"/>
              <a:t>Ubuntu 20.04 and </a:t>
            </a:r>
            <a:r>
              <a:rPr lang="en" sz="1100"/>
              <a:t>AWS Linux2 Karoo</a:t>
            </a:r>
            <a:endParaRPr lang="en" sz="1050">
              <a:solidFill>
                <a:srgbClr val="333333"/>
              </a:solidFill>
            </a:endParaRPr>
          </a:p>
          <a:p>
            <a:pPr marL="457200" lvl="0" indent="-298450" algn="l" rtl="0">
              <a:lnSpc>
                <a:spcPct val="115000"/>
              </a:lnSpc>
              <a:spcBef>
                <a:spcPts val="0"/>
              </a:spcBef>
              <a:spcAft>
                <a:spcPts val="0"/>
              </a:spcAft>
              <a:buSzPts val="1100"/>
              <a:buChar char="●"/>
            </a:pPr>
            <a:endParaRPr lang="en" sz="1100"/>
          </a:p>
          <a:p>
            <a:pPr marL="158750" lvl="2">
              <a:lnSpc>
                <a:spcPct val="115000"/>
              </a:lnSpc>
              <a:buSzPts val="1100"/>
            </a:pPr>
            <a:r>
              <a:rPr lang="en-US" sz="1100" b="1"/>
              <a:t>AWS:</a:t>
            </a:r>
          </a:p>
          <a:p>
            <a:pPr marL="457200" lvl="2" indent="-298450">
              <a:lnSpc>
                <a:spcPct val="115000"/>
              </a:lnSpc>
              <a:buSzPts val="1100"/>
              <a:buChar char="●"/>
            </a:pPr>
            <a:r>
              <a:rPr lang="en-US" sz="1100"/>
              <a:t>CLI – Command Line Interface</a:t>
            </a:r>
          </a:p>
          <a:p>
            <a:pPr marL="457200" lvl="0" indent="-298450" algn="l" rtl="0">
              <a:lnSpc>
                <a:spcPct val="115000"/>
              </a:lnSpc>
              <a:spcBef>
                <a:spcPts val="0"/>
              </a:spcBef>
              <a:spcAft>
                <a:spcPts val="0"/>
              </a:spcAft>
              <a:buSzPts val="1100"/>
              <a:buChar char="●"/>
            </a:pPr>
            <a:r>
              <a:rPr lang="en-US" sz="1100"/>
              <a:t>S3 – stored an AMI, RDS snapshots</a:t>
            </a:r>
          </a:p>
          <a:p>
            <a:pPr marL="457200" lvl="0" indent="-298450" algn="l" rtl="0">
              <a:lnSpc>
                <a:spcPct val="115000"/>
              </a:lnSpc>
              <a:spcBef>
                <a:spcPts val="0"/>
              </a:spcBef>
              <a:spcAft>
                <a:spcPts val="0"/>
              </a:spcAft>
              <a:buSzPts val="1100"/>
              <a:buChar char="●"/>
            </a:pPr>
            <a:r>
              <a:rPr lang="en-US" sz="1100"/>
              <a:t>EC2 – Instances, ELB, Security Groups, AMI backups</a:t>
            </a:r>
          </a:p>
          <a:p>
            <a:pPr marL="457200" lvl="0" indent="-298450" algn="l" rtl="0">
              <a:lnSpc>
                <a:spcPct val="115000"/>
              </a:lnSpc>
              <a:spcBef>
                <a:spcPts val="0"/>
              </a:spcBef>
              <a:spcAft>
                <a:spcPts val="0"/>
              </a:spcAft>
              <a:buSzPts val="1100"/>
              <a:buChar char="●"/>
            </a:pPr>
            <a:r>
              <a:rPr lang="en-US" sz="1100"/>
              <a:t>Certificate Manager</a:t>
            </a:r>
          </a:p>
          <a:p>
            <a:pPr marL="457200" lvl="0" indent="-298450" algn="l" rtl="0">
              <a:lnSpc>
                <a:spcPct val="115000"/>
              </a:lnSpc>
              <a:spcBef>
                <a:spcPts val="0"/>
              </a:spcBef>
              <a:spcAft>
                <a:spcPts val="0"/>
              </a:spcAft>
              <a:buSzPts val="1100"/>
              <a:buChar char="●"/>
            </a:pPr>
            <a:r>
              <a:rPr lang="en-US" sz="1100"/>
              <a:t>IAM w/ MFA</a:t>
            </a:r>
          </a:p>
          <a:p>
            <a:pPr marL="457200" lvl="0" indent="-298450" algn="l" rtl="0">
              <a:lnSpc>
                <a:spcPct val="115000"/>
              </a:lnSpc>
              <a:spcBef>
                <a:spcPts val="0"/>
              </a:spcBef>
              <a:spcAft>
                <a:spcPts val="0"/>
              </a:spcAft>
              <a:buSzPts val="1100"/>
              <a:buChar char="●"/>
            </a:pPr>
            <a:r>
              <a:rPr lang="en-US" sz="1100"/>
              <a:t>RDS MySQL DB</a:t>
            </a:r>
          </a:p>
          <a:p>
            <a:pPr marL="457200" lvl="0" indent="-298450" algn="l" rtl="0">
              <a:lnSpc>
                <a:spcPct val="115000"/>
              </a:lnSpc>
              <a:spcBef>
                <a:spcPts val="0"/>
              </a:spcBef>
              <a:spcAft>
                <a:spcPts val="0"/>
              </a:spcAft>
              <a:buSzPts val="1100"/>
              <a:buChar char="●"/>
            </a:pPr>
            <a:r>
              <a:rPr lang="en-US" sz="1100"/>
              <a:t>Secrets manager</a:t>
            </a:r>
          </a:p>
          <a:p>
            <a:pPr marL="457200" lvl="0" indent="-298450" algn="l" rtl="0">
              <a:lnSpc>
                <a:spcPct val="115000"/>
              </a:lnSpc>
              <a:spcBef>
                <a:spcPts val="0"/>
              </a:spcBef>
              <a:spcAft>
                <a:spcPts val="0"/>
              </a:spcAft>
              <a:buSzPts val="1100"/>
              <a:buChar char="●"/>
            </a:pPr>
            <a:r>
              <a:rPr lang="en-US" sz="1100" err="1"/>
              <a:t>Cloudwatch</a:t>
            </a:r>
            <a:endParaRPr lang="en-US" sz="1100"/>
          </a:p>
          <a:p>
            <a:pPr marL="457200" lvl="0" indent="-298450" algn="l" rtl="0">
              <a:lnSpc>
                <a:spcPct val="115000"/>
              </a:lnSpc>
              <a:spcBef>
                <a:spcPts val="0"/>
              </a:spcBef>
              <a:spcAft>
                <a:spcPts val="0"/>
              </a:spcAft>
              <a:buSzPts val="1100"/>
              <a:buChar char="●"/>
            </a:pPr>
            <a:endParaRPr lang="en" sz="1100"/>
          </a:p>
        </p:txBody>
      </p:sp>
      <p:sp>
        <p:nvSpPr>
          <p:cNvPr id="151" name="Google Shape;151;p21"/>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52" name="Google Shape;152;p21"/>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53" name="Google Shape;153;p21"/>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67625" y="46700"/>
            <a:ext cx="8762100" cy="453600"/>
          </a:xfrm>
          <a:prstGeom prst="rect">
            <a:avLst/>
          </a:prstGeom>
          <a:noFill/>
          <a:ln>
            <a:noFill/>
          </a:ln>
        </p:spPr>
        <p:txBody>
          <a:bodyPr spcFirstLastPara="1" wrap="square" lIns="91425" tIns="45700" rIns="91425" bIns="45700" anchor="ctr" anchorCtr="0">
            <a:noAutofit/>
          </a:bodyPr>
          <a:lstStyle/>
          <a:p>
            <a:r>
              <a:rPr lang="en" sz="2800">
                <a:solidFill>
                  <a:srgbClr val="FF770D"/>
                </a:solidFill>
              </a:rPr>
              <a:t>Identity and Access Management</a:t>
            </a:r>
            <a:endParaRPr lang="en-US" sz="2800">
              <a:solidFill>
                <a:srgbClr val="FF770D"/>
              </a:solidFill>
            </a:endParaRPr>
          </a:p>
        </p:txBody>
      </p:sp>
      <p:sp>
        <p:nvSpPr>
          <p:cNvPr id="150" name="Google Shape;150;p21"/>
          <p:cNvSpPr txBox="1"/>
          <p:nvPr/>
        </p:nvSpPr>
        <p:spPr>
          <a:xfrm>
            <a:off x="67625" y="500299"/>
            <a:ext cx="8889300" cy="3972463"/>
          </a:xfrm>
          <a:prstGeom prst="rect">
            <a:avLst/>
          </a:prstGeom>
          <a:noFill/>
          <a:ln>
            <a:noFill/>
          </a:ln>
        </p:spPr>
        <p:txBody>
          <a:bodyPr spcFirstLastPara="1" wrap="square" lIns="91425" tIns="91425" rIns="91425" bIns="91425" anchor="t" anchorCtr="0">
            <a:noAutofit/>
          </a:bodyPr>
          <a:lstStyle/>
          <a:p>
            <a:pPr marL="457200" indent="-298450">
              <a:lnSpc>
                <a:spcPct val="115000"/>
              </a:lnSpc>
              <a:buSzPts val="1100"/>
              <a:buChar char="●"/>
            </a:pPr>
            <a:endParaRPr lang="en" sz="1100"/>
          </a:p>
          <a:p>
            <a:pPr marL="457200" indent="-298450">
              <a:lnSpc>
                <a:spcPct val="114999"/>
              </a:lnSpc>
              <a:buSzPts val="1100"/>
              <a:buChar char="●"/>
            </a:pPr>
            <a:endParaRPr lang="en" sz="1100"/>
          </a:p>
          <a:p>
            <a:pPr marL="457200" indent="-298450">
              <a:lnSpc>
                <a:spcPct val="114999"/>
              </a:lnSpc>
              <a:buSzPts val="1100"/>
              <a:buChar char="●"/>
            </a:pPr>
            <a:endParaRPr lang="en" sz="1100"/>
          </a:p>
          <a:p>
            <a:pPr marL="457200" indent="-298450">
              <a:lnSpc>
                <a:spcPct val="114999"/>
              </a:lnSpc>
              <a:buSzPts val="1100"/>
              <a:buChar char="●"/>
            </a:pPr>
            <a:r>
              <a:rPr lang="en" sz="1100"/>
              <a:t>Utilization of the IAM service to provide access to the RDS application for automated monitoring</a:t>
            </a:r>
            <a:endParaRPr lang="en-US"/>
          </a:p>
          <a:p>
            <a:pPr marL="457200" indent="-298450">
              <a:lnSpc>
                <a:spcPct val="114999"/>
              </a:lnSpc>
              <a:buSzPts val="1100"/>
              <a:buChar char="●"/>
            </a:pPr>
            <a:r>
              <a:rPr lang="en" sz="1100"/>
              <a:t>Provided AWS environment access to team members. </a:t>
            </a:r>
            <a:endParaRPr lang="en-US"/>
          </a:p>
          <a:p>
            <a:pPr marL="457200" indent="-298450">
              <a:lnSpc>
                <a:spcPct val="114999"/>
              </a:lnSpc>
              <a:buSzPts val="1100"/>
              <a:buChar char="●"/>
            </a:pPr>
            <a:r>
              <a:rPr lang="en" sz="1100"/>
              <a:t>MFA for added security</a:t>
            </a:r>
          </a:p>
          <a:p>
            <a:pPr marL="457200" indent="-298450">
              <a:lnSpc>
                <a:spcPct val="114999"/>
              </a:lnSpc>
              <a:buSzPts val="1100"/>
              <a:buChar char="●"/>
            </a:pPr>
            <a:endParaRPr lang="en" sz="1100"/>
          </a:p>
          <a:p>
            <a:pPr marL="457200" indent="-298450">
              <a:lnSpc>
                <a:spcPct val="114999"/>
              </a:lnSpc>
              <a:buSzPts val="1100"/>
              <a:buChar char="●"/>
            </a:pPr>
            <a:endParaRPr lang="en" sz="1100"/>
          </a:p>
          <a:p>
            <a:pPr marL="457200" indent="-298450">
              <a:lnSpc>
                <a:spcPct val="114999"/>
              </a:lnSpc>
              <a:buSzPts val="1100"/>
              <a:buChar char="●"/>
            </a:pPr>
            <a:endParaRPr lang="en" sz="1100"/>
          </a:p>
          <a:p>
            <a:pPr marL="457200" indent="-298450">
              <a:lnSpc>
                <a:spcPct val="114999"/>
              </a:lnSpc>
              <a:buSzPts val="1100"/>
              <a:buChar char="●"/>
            </a:pPr>
            <a:endParaRPr lang="en" sz="1100"/>
          </a:p>
        </p:txBody>
      </p:sp>
      <p:sp>
        <p:nvSpPr>
          <p:cNvPr id="151" name="Google Shape;151;p21"/>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52" name="Google Shape;152;p21"/>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53" name="Google Shape;153;p21"/>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3" name="Picture 3" descr="Graphical user interface, table&#10;&#10;Description automatically generated">
            <a:extLst>
              <a:ext uri="{FF2B5EF4-FFF2-40B4-BE49-F238E27FC236}">
                <a16:creationId xmlns:a16="http://schemas.microsoft.com/office/drawing/2014/main" id="{F2DB02B2-BDBD-45ED-8EAD-D361655DB345}"/>
              </a:ext>
            </a:extLst>
          </p:cNvPr>
          <p:cNvPicPr>
            <a:picLocks noChangeAspect="1"/>
          </p:cNvPicPr>
          <p:nvPr/>
        </p:nvPicPr>
        <p:blipFill>
          <a:blip r:embed="rId5"/>
          <a:stretch>
            <a:fillRect/>
          </a:stretch>
        </p:blipFill>
        <p:spPr>
          <a:xfrm>
            <a:off x="3592286" y="1565642"/>
            <a:ext cx="4294414" cy="2918453"/>
          </a:xfrm>
          <a:prstGeom prst="rect">
            <a:avLst/>
          </a:prstGeom>
        </p:spPr>
      </p:pic>
    </p:spTree>
    <p:extLst>
      <p:ext uri="{BB962C8B-B14F-4D97-AF65-F5344CB8AC3E}">
        <p14:creationId xmlns:p14="http://schemas.microsoft.com/office/powerpoint/2010/main" val="2468603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Architecture and Design - Infrastructure</a:t>
            </a:r>
            <a:endParaRPr sz="2800">
              <a:solidFill>
                <a:srgbClr val="FF770D"/>
              </a:solidFill>
            </a:endParaRPr>
          </a:p>
        </p:txBody>
      </p:sp>
      <p:sp>
        <p:nvSpPr>
          <p:cNvPr id="141" name="Google Shape;141;p20"/>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43" name="Google Shape;143;p20"/>
          <p:cNvPicPr preferRelativeResize="0"/>
          <p:nvPr/>
        </p:nvPicPr>
        <p:blipFill>
          <a:blip r:embed="rId3">
            <a:alphaModFix/>
          </a:blip>
          <a:stretch>
            <a:fillRect/>
          </a:stretch>
        </p:blipFill>
        <p:spPr>
          <a:xfrm>
            <a:off x="7414725" y="109850"/>
            <a:ext cx="1563800" cy="432475"/>
          </a:xfrm>
          <a:prstGeom prst="rect">
            <a:avLst/>
          </a:prstGeom>
          <a:noFill/>
          <a:ln>
            <a:noFill/>
          </a:ln>
        </p:spPr>
      </p:pic>
      <p:pic>
        <p:nvPicPr>
          <p:cNvPr id="3" name="Picture 2" descr="Diagram&#10;&#10;Description automatically generated with low confidence">
            <a:extLst>
              <a:ext uri="{FF2B5EF4-FFF2-40B4-BE49-F238E27FC236}">
                <a16:creationId xmlns:a16="http://schemas.microsoft.com/office/drawing/2014/main" id="{DB6E52A9-5A2D-40A0-B350-88C03E88588C}"/>
              </a:ext>
            </a:extLst>
          </p:cNvPr>
          <p:cNvPicPr>
            <a:picLocks noChangeAspect="1"/>
          </p:cNvPicPr>
          <p:nvPr/>
        </p:nvPicPr>
        <p:blipFill rotWithShape="1">
          <a:blip r:embed="rId4"/>
          <a:srcRect t="9726"/>
          <a:stretch/>
        </p:blipFill>
        <p:spPr>
          <a:xfrm>
            <a:off x="729212" y="500290"/>
            <a:ext cx="7685576" cy="46432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Architecture and Design - Application</a:t>
            </a:r>
            <a:endParaRPr sz="2800">
              <a:solidFill>
                <a:srgbClr val="FF770D"/>
              </a:solidFill>
            </a:endParaRPr>
          </a:p>
        </p:txBody>
      </p:sp>
      <p:sp>
        <p:nvSpPr>
          <p:cNvPr id="141" name="Google Shape;141;p20"/>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42" name="Google Shape;142;p20"/>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43" name="Google Shape;143;p20"/>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4" name="Picture 3" descr="Diagram&#10;&#10;Description automatically generated">
            <a:extLst>
              <a:ext uri="{FF2B5EF4-FFF2-40B4-BE49-F238E27FC236}">
                <a16:creationId xmlns:a16="http://schemas.microsoft.com/office/drawing/2014/main" id="{8648AA31-0096-4CCF-BE6F-E712CA27CDC3}"/>
              </a:ext>
            </a:extLst>
          </p:cNvPr>
          <p:cNvPicPr>
            <a:picLocks noChangeAspect="1"/>
          </p:cNvPicPr>
          <p:nvPr/>
        </p:nvPicPr>
        <p:blipFill>
          <a:blip r:embed="rId5"/>
          <a:stretch>
            <a:fillRect/>
          </a:stretch>
        </p:blipFill>
        <p:spPr>
          <a:xfrm>
            <a:off x="0" y="563450"/>
            <a:ext cx="9144000" cy="4515555"/>
          </a:xfrm>
          <a:prstGeom prst="rect">
            <a:avLst/>
          </a:prstGeom>
        </p:spPr>
      </p:pic>
    </p:spTree>
    <p:extLst>
      <p:ext uri="{BB962C8B-B14F-4D97-AF65-F5344CB8AC3E}">
        <p14:creationId xmlns:p14="http://schemas.microsoft.com/office/powerpoint/2010/main" val="4185090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C6139A-A412-4C1F-9AC9-73586C3E6528}"/>
              </a:ext>
            </a:extLst>
          </p:cNvPr>
          <p:cNvSpPr>
            <a:spLocks noGrp="1"/>
          </p:cNvSpPr>
          <p:nvPr>
            <p:ph type="body" idx="1"/>
          </p:nvPr>
        </p:nvSpPr>
        <p:spPr>
          <a:xfrm>
            <a:off x="532856" y="689633"/>
            <a:ext cx="3427987" cy="3943342"/>
          </a:xfrm>
        </p:spPr>
        <p:txBody>
          <a:bodyPr/>
          <a:lstStyle/>
          <a:p>
            <a:r>
              <a:rPr lang="en-US"/>
              <a:t>Defining our environment variables outside of the flask app itself allows us to utilize them globally to establish database connections and authenticate, as necessary.</a:t>
            </a:r>
          </a:p>
          <a:p>
            <a:r>
              <a:rPr lang="en-US"/>
              <a:t>Utilizing the AWS SDK for Python (boto3) allows us to accomplish this programmatically without hardcoding sensitive resource information.</a:t>
            </a:r>
          </a:p>
        </p:txBody>
      </p:sp>
      <p:sp>
        <p:nvSpPr>
          <p:cNvPr id="6" name="Google Shape;139;p20">
            <a:extLst>
              <a:ext uri="{FF2B5EF4-FFF2-40B4-BE49-F238E27FC236}">
                <a16:creationId xmlns:a16="http://schemas.microsoft.com/office/drawing/2014/main" id="{44F64F79-7470-43C5-948A-B631986C5B68}"/>
              </a:ext>
            </a:extLst>
          </p:cNvPr>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Architecture and Design – Application cont.</a:t>
            </a:r>
            <a:endParaRPr sz="2800">
              <a:solidFill>
                <a:srgbClr val="FF770D"/>
              </a:solidFill>
            </a:endParaRPr>
          </a:p>
        </p:txBody>
      </p:sp>
      <p:pic>
        <p:nvPicPr>
          <p:cNvPr id="7" name="Google Shape;143;p20">
            <a:extLst>
              <a:ext uri="{FF2B5EF4-FFF2-40B4-BE49-F238E27FC236}">
                <a16:creationId xmlns:a16="http://schemas.microsoft.com/office/drawing/2014/main" id="{CE7D248A-16A0-404C-B0C1-DCC4A8988780}"/>
              </a:ext>
            </a:extLst>
          </p:cNvPr>
          <p:cNvPicPr preferRelativeResize="0"/>
          <p:nvPr/>
        </p:nvPicPr>
        <p:blipFill>
          <a:blip r:embed="rId3">
            <a:alphaModFix/>
          </a:blip>
          <a:stretch>
            <a:fillRect/>
          </a:stretch>
        </p:blipFill>
        <p:spPr>
          <a:xfrm>
            <a:off x="7414725" y="109850"/>
            <a:ext cx="1563800" cy="432475"/>
          </a:xfrm>
          <a:prstGeom prst="rect">
            <a:avLst/>
          </a:prstGeom>
          <a:noFill/>
          <a:ln>
            <a:noFill/>
          </a:ln>
        </p:spPr>
      </p:pic>
      <p:pic>
        <p:nvPicPr>
          <p:cNvPr id="9" name="Picture 8">
            <a:extLst>
              <a:ext uri="{FF2B5EF4-FFF2-40B4-BE49-F238E27FC236}">
                <a16:creationId xmlns:a16="http://schemas.microsoft.com/office/drawing/2014/main" id="{E6BFCAC7-23EA-44A7-A60D-082D107623EB}"/>
              </a:ext>
            </a:extLst>
          </p:cNvPr>
          <p:cNvPicPr>
            <a:picLocks noChangeAspect="1"/>
          </p:cNvPicPr>
          <p:nvPr/>
        </p:nvPicPr>
        <p:blipFill>
          <a:blip r:embed="rId4"/>
          <a:stretch>
            <a:fillRect/>
          </a:stretch>
        </p:blipFill>
        <p:spPr>
          <a:xfrm>
            <a:off x="4572000" y="689618"/>
            <a:ext cx="3427986" cy="3943342"/>
          </a:xfrm>
          <a:prstGeom prst="rect">
            <a:avLst/>
          </a:prstGeom>
        </p:spPr>
      </p:pic>
      <p:pic>
        <p:nvPicPr>
          <p:cNvPr id="11" name="Picture 10">
            <a:extLst>
              <a:ext uri="{FF2B5EF4-FFF2-40B4-BE49-F238E27FC236}">
                <a16:creationId xmlns:a16="http://schemas.microsoft.com/office/drawing/2014/main" id="{ADEFFF60-7B6E-4950-957F-9ABA4BC47EF6}"/>
              </a:ext>
            </a:extLst>
          </p:cNvPr>
          <p:cNvPicPr>
            <a:picLocks noChangeAspect="1"/>
          </p:cNvPicPr>
          <p:nvPr/>
        </p:nvPicPr>
        <p:blipFill>
          <a:blip r:embed="rId5"/>
          <a:stretch>
            <a:fillRect/>
          </a:stretch>
        </p:blipFill>
        <p:spPr>
          <a:xfrm>
            <a:off x="1349673" y="2481943"/>
            <a:ext cx="1803482" cy="1767840"/>
          </a:xfrm>
          <a:prstGeom prst="rect">
            <a:avLst/>
          </a:prstGeom>
        </p:spPr>
      </p:pic>
    </p:spTree>
    <p:extLst>
      <p:ext uri="{BB962C8B-B14F-4D97-AF65-F5344CB8AC3E}">
        <p14:creationId xmlns:p14="http://schemas.microsoft.com/office/powerpoint/2010/main" val="3438918985"/>
      </p:ext>
    </p:extLst>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BDBEF25B5F5844BB8CE83F98AFDBA2" ma:contentTypeVersion="10" ma:contentTypeDescription="Create a new document." ma:contentTypeScope="" ma:versionID="d5b0dacfdcbcf54587a30d2f20e67bc8">
  <xsd:schema xmlns:xsd="http://www.w3.org/2001/XMLSchema" xmlns:xs="http://www.w3.org/2001/XMLSchema" xmlns:p="http://schemas.microsoft.com/office/2006/metadata/properties" xmlns:ns2="29bbedfc-fd67-4e81-8c4a-aa68d3a3b6c6" targetNamespace="http://schemas.microsoft.com/office/2006/metadata/properties" ma:root="true" ma:fieldsID="a5e3620103b86e66aa5b5355ca1d107b" ns2:_="">
    <xsd:import namespace="29bbedfc-fd67-4e81-8c4a-aa68d3a3b6c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bbedfc-fd67-4e81-8c4a-aa68d3a3b6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E5BB17-E0D9-466B-B21D-F73B2A8CF45A}">
  <ds:schemaRefs>
    <ds:schemaRef ds:uri="http://schemas.microsoft.com/sharepoint/v3/contenttype/forms"/>
  </ds:schemaRefs>
</ds:datastoreItem>
</file>

<file path=customXml/itemProps2.xml><?xml version="1.0" encoding="utf-8"?>
<ds:datastoreItem xmlns:ds="http://schemas.openxmlformats.org/officeDocument/2006/customXml" ds:itemID="{9C6D47F4-9F0C-467E-84BE-3BE8B27A6C10}">
  <ds:schemaRefs>
    <ds:schemaRef ds:uri="29bbedfc-fd67-4e81-8c4a-aa68d3a3b6c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913B4E9-E083-400A-AE9A-2AC3E7DA6C15}">
  <ds:schemaRefs>
    <ds:schemaRef ds:uri="29bbedfc-fd67-4e81-8c4a-aa68d3a3b6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180</TotalTime>
  <Words>1953</Words>
  <Application>Microsoft Office PowerPoint</Application>
  <PresentationFormat>On-screen Show (16:9)</PresentationFormat>
  <Paragraphs>248</Paragraphs>
  <Slides>24</Slides>
  <Notes>24</Notes>
  <HiddenSlides>4</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Georgia</vt:lpstr>
      <vt:lpstr>Open Sans</vt:lpstr>
      <vt:lpstr>Oswald</vt:lpstr>
      <vt:lpstr>PT Sans Narrow</vt:lpstr>
      <vt:lpstr>Roboto</vt:lpstr>
      <vt:lpstr>Tropic</vt:lpstr>
      <vt:lpstr>Cloud Technical Excellence Presentation Team 1 Golden Ducks Members: Asbury Sellers, Brittany Johnson, Matthew Stevens, Rob Clinger, Zak Sawyer </vt:lpstr>
      <vt:lpstr>   TEAM 1: Thanksgiving Madlib Website</vt:lpstr>
      <vt:lpstr>INTRODUCTIONS</vt:lpstr>
      <vt:lpstr>Group 1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Learned?</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Excellence Presentation &lt;Insert Team number&gt; &lt;insert Team Name&gt; Members: &lt;insert team members&gt;</dc:title>
  <dc:creator>Sawyer, Zachery [USA]</dc:creator>
  <cp:lastModifiedBy>Sawyer, Zachery [USA]</cp:lastModifiedBy>
  <cp:revision>2</cp:revision>
  <dcterms:modified xsi:type="dcterms:W3CDTF">2021-10-28T15:33:28Z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0x0101006DBDBEF25B5F5844BB8CE83F98AFDBA2</vt:lpwstr>
  </property>
</Properties>
</file>